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79" r:id="rId3"/>
    <p:sldId id="316" r:id="rId4"/>
    <p:sldId id="290" r:id="rId5"/>
    <p:sldId id="318" r:id="rId6"/>
    <p:sldId id="331" r:id="rId7"/>
    <p:sldId id="319" r:id="rId8"/>
    <p:sldId id="332" r:id="rId9"/>
    <p:sldId id="320" r:id="rId10"/>
    <p:sldId id="314" r:id="rId11"/>
    <p:sldId id="305" r:id="rId12"/>
    <p:sldId id="321" r:id="rId13"/>
    <p:sldId id="322" r:id="rId14"/>
    <p:sldId id="323" r:id="rId15"/>
    <p:sldId id="306" r:id="rId16"/>
    <p:sldId id="326" r:id="rId17"/>
    <p:sldId id="329" r:id="rId18"/>
    <p:sldId id="330" r:id="rId19"/>
    <p:sldId id="313" r:id="rId20"/>
    <p:sldId id="315" r:id="rId21"/>
    <p:sldId id="264" r:id="rId22"/>
    <p:sldId id="324" r:id="rId23"/>
    <p:sldId id="325" r:id="rId24"/>
    <p:sldId id="317" r:id="rId25"/>
    <p:sldId id="302" r:id="rId26"/>
    <p:sldId id="311" r:id="rId27"/>
    <p:sldId id="301" r:id="rId28"/>
    <p:sldId id="327" r:id="rId29"/>
    <p:sldId id="280" r:id="rId30"/>
    <p:sldId id="333" r:id="rId31"/>
    <p:sldId id="312"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Reape" initials="JR" lastIdx="13" clrIdx="0"/>
  <p:cmAuthor id="1" name="Christina Saull" initials="CS" lastIdx="6" clrIdx="1"/>
  <p:cmAuthor id="2" name="Ellyn Pollack" initials="EJP" lastIdx="15" clrIdx="2"/>
  <p:cmAuthor id="3" name="Julie Walsh" initials="JW" lastIdx="6" clrIdx="3"/>
  <p:cmAuthor id="4" name="Laura Shuey-Kostelac" initials="LS" lastIdx="1" clrIdx="4">
    <p:extLst>
      <p:ext uri="{19B8F6BF-5375-455C-9EA6-DF929625EA0E}">
        <p15:presenceInfo xmlns:p15="http://schemas.microsoft.com/office/powerpoint/2012/main" userId="S-1-5-21-1160941517-326899824-2788966882-8650" providerId="AD"/>
      </p:ext>
    </p:extLst>
  </p:cmAuthor>
  <p:cmAuthor id="5" name="Christine Lofgren" initials="CL" lastIdx="1" clrIdx="5">
    <p:extLst>
      <p:ext uri="{19B8F6BF-5375-455C-9EA6-DF929625EA0E}">
        <p15:presenceInfo xmlns:p15="http://schemas.microsoft.com/office/powerpoint/2012/main" userId="S-1-5-21-1160941517-326899824-2788966882-1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64"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780"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D374E931-6C38-49FD-AB2C-585DFD7C2725}" type="datetimeFigureOut">
              <a:rPr lang="en-US" smtClean="0"/>
              <a:t>7/10/2018</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B9ED013-E1F7-4281-A30A-933598DFE088}" type="slidenum">
              <a:rPr lang="en-US" smtClean="0"/>
              <a:t>‹#›</a:t>
            </a:fld>
            <a:endParaRPr lang="en-US" dirty="0"/>
          </a:p>
        </p:txBody>
      </p:sp>
    </p:spTree>
    <p:extLst>
      <p:ext uri="{BB962C8B-B14F-4D97-AF65-F5344CB8AC3E}">
        <p14:creationId xmlns:p14="http://schemas.microsoft.com/office/powerpoint/2010/main" val="216239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E67EFB5-AB8F-4B9F-8495-C1E6A26EF413}" type="datetimeFigureOut">
              <a:rPr lang="en-US" smtClean="0"/>
              <a:t>7/10/2018</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7A84B4E-A1C9-4253-98B4-E400237214FD}" type="slidenum">
              <a:rPr lang="en-US" smtClean="0"/>
              <a:t>‹#›</a:t>
            </a:fld>
            <a:endParaRPr lang="en-US" dirty="0"/>
          </a:p>
        </p:txBody>
      </p:sp>
    </p:spTree>
    <p:extLst>
      <p:ext uri="{BB962C8B-B14F-4D97-AF65-F5344CB8AC3E}">
        <p14:creationId xmlns:p14="http://schemas.microsoft.com/office/powerpoint/2010/main" val="221291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a:t>
            </a:fld>
            <a:endParaRPr lang="en-US" dirty="0"/>
          </a:p>
        </p:txBody>
      </p:sp>
    </p:spTree>
    <p:extLst>
      <p:ext uri="{BB962C8B-B14F-4D97-AF65-F5344CB8AC3E}">
        <p14:creationId xmlns:p14="http://schemas.microsoft.com/office/powerpoint/2010/main" val="64863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12</a:t>
            </a:fld>
            <a:endParaRPr lang="en-US" dirty="0"/>
          </a:p>
        </p:txBody>
      </p:sp>
    </p:spTree>
    <p:extLst>
      <p:ext uri="{BB962C8B-B14F-4D97-AF65-F5344CB8AC3E}">
        <p14:creationId xmlns:p14="http://schemas.microsoft.com/office/powerpoint/2010/main" val="188954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13</a:t>
            </a:fld>
            <a:endParaRPr lang="en-US" dirty="0"/>
          </a:p>
        </p:txBody>
      </p:sp>
    </p:spTree>
    <p:extLst>
      <p:ext uri="{BB962C8B-B14F-4D97-AF65-F5344CB8AC3E}">
        <p14:creationId xmlns:p14="http://schemas.microsoft.com/office/powerpoint/2010/main" val="18661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14</a:t>
            </a:fld>
            <a:endParaRPr lang="en-US" dirty="0"/>
          </a:p>
        </p:txBody>
      </p:sp>
    </p:spTree>
    <p:extLst>
      <p:ext uri="{BB962C8B-B14F-4D97-AF65-F5344CB8AC3E}">
        <p14:creationId xmlns:p14="http://schemas.microsoft.com/office/powerpoint/2010/main" val="119452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15</a:t>
            </a:fld>
            <a:endParaRPr lang="en-US" dirty="0"/>
          </a:p>
        </p:txBody>
      </p:sp>
    </p:spTree>
    <p:extLst>
      <p:ext uri="{BB962C8B-B14F-4D97-AF65-F5344CB8AC3E}">
        <p14:creationId xmlns:p14="http://schemas.microsoft.com/office/powerpoint/2010/main" val="98853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19</a:t>
            </a:fld>
            <a:endParaRPr lang="en-US" dirty="0"/>
          </a:p>
        </p:txBody>
      </p:sp>
    </p:spTree>
    <p:extLst>
      <p:ext uri="{BB962C8B-B14F-4D97-AF65-F5344CB8AC3E}">
        <p14:creationId xmlns:p14="http://schemas.microsoft.com/office/powerpoint/2010/main" val="6072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20</a:t>
            </a:fld>
            <a:endParaRPr lang="en-US" dirty="0"/>
          </a:p>
        </p:txBody>
      </p:sp>
    </p:spTree>
    <p:extLst>
      <p:ext uri="{BB962C8B-B14F-4D97-AF65-F5344CB8AC3E}">
        <p14:creationId xmlns:p14="http://schemas.microsoft.com/office/powerpoint/2010/main" val="41850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84B4E-A1C9-4253-98B4-E400237214FD}" type="slidenum">
              <a:rPr lang="en-US" smtClean="0"/>
              <a:t>21</a:t>
            </a:fld>
            <a:endParaRPr lang="en-US" dirty="0"/>
          </a:p>
        </p:txBody>
      </p:sp>
    </p:spTree>
    <p:extLst>
      <p:ext uri="{BB962C8B-B14F-4D97-AF65-F5344CB8AC3E}">
        <p14:creationId xmlns:p14="http://schemas.microsoft.com/office/powerpoint/2010/main" val="314061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22</a:t>
            </a:fld>
            <a:endParaRPr lang="en-US" dirty="0"/>
          </a:p>
        </p:txBody>
      </p:sp>
    </p:spTree>
    <p:extLst>
      <p:ext uri="{BB962C8B-B14F-4D97-AF65-F5344CB8AC3E}">
        <p14:creationId xmlns:p14="http://schemas.microsoft.com/office/powerpoint/2010/main" val="199105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23</a:t>
            </a:fld>
            <a:endParaRPr lang="en-US" dirty="0"/>
          </a:p>
        </p:txBody>
      </p:sp>
    </p:spTree>
    <p:extLst>
      <p:ext uri="{BB962C8B-B14F-4D97-AF65-F5344CB8AC3E}">
        <p14:creationId xmlns:p14="http://schemas.microsoft.com/office/powerpoint/2010/main" val="3546697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24</a:t>
            </a:fld>
            <a:endParaRPr lang="en-US" dirty="0"/>
          </a:p>
        </p:txBody>
      </p:sp>
    </p:spTree>
    <p:extLst>
      <p:ext uri="{BB962C8B-B14F-4D97-AF65-F5344CB8AC3E}">
        <p14:creationId xmlns:p14="http://schemas.microsoft.com/office/powerpoint/2010/main" val="221289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a:t>
            </a:fld>
            <a:endParaRPr lang="en-US" dirty="0"/>
          </a:p>
        </p:txBody>
      </p:sp>
    </p:spTree>
    <p:extLst>
      <p:ext uri="{BB962C8B-B14F-4D97-AF65-F5344CB8AC3E}">
        <p14:creationId xmlns:p14="http://schemas.microsoft.com/office/powerpoint/2010/main" val="173486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25</a:t>
            </a:fld>
            <a:endParaRPr lang="en-US" dirty="0"/>
          </a:p>
        </p:txBody>
      </p:sp>
    </p:spTree>
    <p:extLst>
      <p:ext uri="{BB962C8B-B14F-4D97-AF65-F5344CB8AC3E}">
        <p14:creationId xmlns:p14="http://schemas.microsoft.com/office/powerpoint/2010/main" val="368850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26</a:t>
            </a:fld>
            <a:endParaRPr lang="en-US" dirty="0"/>
          </a:p>
        </p:txBody>
      </p:sp>
    </p:spTree>
    <p:extLst>
      <p:ext uri="{BB962C8B-B14F-4D97-AF65-F5344CB8AC3E}">
        <p14:creationId xmlns:p14="http://schemas.microsoft.com/office/powerpoint/2010/main" val="1158880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84B4E-A1C9-4253-98B4-E400237214FD}" type="slidenum">
              <a:rPr lang="en-US" smtClean="0"/>
              <a:t>27</a:t>
            </a:fld>
            <a:endParaRPr lang="en-US" dirty="0"/>
          </a:p>
        </p:txBody>
      </p:sp>
    </p:spTree>
    <p:extLst>
      <p:ext uri="{BB962C8B-B14F-4D97-AF65-F5344CB8AC3E}">
        <p14:creationId xmlns:p14="http://schemas.microsoft.com/office/powerpoint/2010/main" val="187145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29</a:t>
            </a:fld>
            <a:endParaRPr lang="en-US" dirty="0"/>
          </a:p>
        </p:txBody>
      </p:sp>
    </p:spTree>
    <p:extLst>
      <p:ext uri="{BB962C8B-B14F-4D97-AF65-F5344CB8AC3E}">
        <p14:creationId xmlns:p14="http://schemas.microsoft.com/office/powerpoint/2010/main" val="204005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31</a:t>
            </a:fld>
            <a:endParaRPr lang="en-US" dirty="0"/>
          </a:p>
        </p:txBody>
      </p:sp>
    </p:spTree>
    <p:extLst>
      <p:ext uri="{BB962C8B-B14F-4D97-AF65-F5344CB8AC3E}">
        <p14:creationId xmlns:p14="http://schemas.microsoft.com/office/powerpoint/2010/main" val="102453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3</a:t>
            </a:fld>
            <a:endParaRPr lang="en-US" dirty="0"/>
          </a:p>
        </p:txBody>
      </p:sp>
    </p:spTree>
    <p:extLst>
      <p:ext uri="{BB962C8B-B14F-4D97-AF65-F5344CB8AC3E}">
        <p14:creationId xmlns:p14="http://schemas.microsoft.com/office/powerpoint/2010/main" val="179290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4</a:t>
            </a:fld>
            <a:endParaRPr lang="en-US" dirty="0"/>
          </a:p>
        </p:txBody>
      </p:sp>
    </p:spTree>
    <p:extLst>
      <p:ext uri="{BB962C8B-B14F-4D97-AF65-F5344CB8AC3E}">
        <p14:creationId xmlns:p14="http://schemas.microsoft.com/office/powerpoint/2010/main" val="38484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5</a:t>
            </a:fld>
            <a:endParaRPr lang="en-US" dirty="0"/>
          </a:p>
        </p:txBody>
      </p:sp>
    </p:spTree>
    <p:extLst>
      <p:ext uri="{BB962C8B-B14F-4D97-AF65-F5344CB8AC3E}">
        <p14:creationId xmlns:p14="http://schemas.microsoft.com/office/powerpoint/2010/main" val="103061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7</a:t>
            </a:fld>
            <a:endParaRPr lang="en-US" dirty="0"/>
          </a:p>
        </p:txBody>
      </p:sp>
    </p:spTree>
    <p:extLst>
      <p:ext uri="{BB962C8B-B14F-4D97-AF65-F5344CB8AC3E}">
        <p14:creationId xmlns:p14="http://schemas.microsoft.com/office/powerpoint/2010/main" val="3144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9</a:t>
            </a:fld>
            <a:endParaRPr lang="en-US" dirty="0"/>
          </a:p>
        </p:txBody>
      </p:sp>
    </p:spTree>
    <p:extLst>
      <p:ext uri="{BB962C8B-B14F-4D97-AF65-F5344CB8AC3E}">
        <p14:creationId xmlns:p14="http://schemas.microsoft.com/office/powerpoint/2010/main" val="212737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A84B4E-A1C9-4253-98B4-E400237214FD}" type="slidenum">
              <a:rPr lang="en-US" smtClean="0"/>
              <a:t>10</a:t>
            </a:fld>
            <a:endParaRPr lang="en-US" dirty="0"/>
          </a:p>
        </p:txBody>
      </p:sp>
    </p:spTree>
    <p:extLst>
      <p:ext uri="{BB962C8B-B14F-4D97-AF65-F5344CB8AC3E}">
        <p14:creationId xmlns:p14="http://schemas.microsoft.com/office/powerpoint/2010/main" val="21704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84B4E-A1C9-4253-98B4-E400237214FD}" type="slidenum">
              <a:rPr lang="en-US" smtClean="0"/>
              <a:t>11</a:t>
            </a:fld>
            <a:endParaRPr lang="en-US" dirty="0"/>
          </a:p>
        </p:txBody>
      </p:sp>
    </p:spTree>
    <p:extLst>
      <p:ext uri="{BB962C8B-B14F-4D97-AF65-F5344CB8AC3E}">
        <p14:creationId xmlns:p14="http://schemas.microsoft.com/office/powerpoint/2010/main" val="427174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C831E3-328F-42F0-8231-41CA645EB975}" type="slidenum">
              <a:rPr lang="en-US" smtClean="0"/>
              <a:t>‹#›</a:t>
            </a:fld>
            <a:endParaRPr lang="en-US" dirty="0"/>
          </a:p>
        </p:txBody>
      </p:sp>
      <p:pic>
        <p:nvPicPr>
          <p:cNvPr id="7"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475"/>
            <a:ext cx="4191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705475"/>
            <a:ext cx="4191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705475"/>
            <a:ext cx="4191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3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C831E3-328F-42F0-8231-41CA645EB975}" type="slidenum">
              <a:rPr lang="en-US" smtClean="0"/>
              <a:t>‹#›</a:t>
            </a:fld>
            <a:endParaRPr lang="en-US" dirty="0"/>
          </a:p>
        </p:txBody>
      </p:sp>
      <p:pic>
        <p:nvPicPr>
          <p:cNvPr id="7"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6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C831E3-328F-42F0-8231-41CA645EB975}" type="slidenum">
              <a:rPr lang="en-US" smtClean="0"/>
              <a:t>‹#›</a:t>
            </a:fld>
            <a:endParaRPr lang="en-US" dirty="0"/>
          </a:p>
        </p:txBody>
      </p:sp>
    </p:spTree>
    <p:extLst>
      <p:ext uri="{BB962C8B-B14F-4D97-AF65-F5344CB8AC3E}">
        <p14:creationId xmlns:p14="http://schemas.microsoft.com/office/powerpoint/2010/main" val="243306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C831E3-328F-42F0-8231-41CA645EB975}" type="slidenum">
              <a:rPr lang="en-US" smtClean="0"/>
              <a:t>‹#›</a:t>
            </a:fld>
            <a:endParaRPr lang="en-US" dirty="0"/>
          </a:p>
        </p:txBody>
      </p:sp>
      <p:sp>
        <p:nvSpPr>
          <p:cNvPr id="7" name="Slide Number Placeholder 5"/>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BF15597-6F90-45B1-AEFC-F13DF4F0589C}" type="slidenum">
              <a:rPr lang="en-US" sz="1200" smtClean="0">
                <a:solidFill>
                  <a:srgbClr val="898989"/>
                </a:solidFill>
                <a:latin typeface="Calibri" pitchFamily="34" charset="0"/>
                <a:cs typeface="Arial" charset="0"/>
              </a:rPr>
              <a:pPr algn="r" eaLnBrk="1" hangingPunct="1">
                <a:defRPr/>
              </a:pPr>
              <a:t>‹#›</a:t>
            </a:fld>
            <a:endParaRPr lang="en-US" sz="1200" dirty="0">
              <a:solidFill>
                <a:srgbClr val="898989"/>
              </a:solidFill>
              <a:latin typeface="Calibri" pitchFamily="34" charset="0"/>
              <a:cs typeface="Arial" charset="0"/>
            </a:endParaRPr>
          </a:p>
        </p:txBody>
      </p:sp>
      <p:pic>
        <p:nvPicPr>
          <p:cNvPr id="8"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7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C831E3-328F-42F0-8231-41CA645EB975}" type="slidenum">
              <a:rPr lang="en-US" smtClean="0"/>
              <a:t>‹#›</a:t>
            </a:fld>
            <a:endParaRPr lang="en-US" dirty="0"/>
          </a:p>
        </p:txBody>
      </p:sp>
      <p:sp>
        <p:nvSpPr>
          <p:cNvPr id="8" name="Slide Number Placeholder 5"/>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BAAD1A36-9BD3-41D7-ADFC-1F501439C1BF}" type="slidenum">
              <a:rPr lang="en-US" sz="1200" smtClean="0">
                <a:solidFill>
                  <a:srgbClr val="898989"/>
                </a:solidFill>
                <a:latin typeface="Calibri" pitchFamily="34" charset="0"/>
                <a:cs typeface="Arial" charset="0"/>
              </a:rPr>
              <a:pPr algn="r" eaLnBrk="1" hangingPunct="1">
                <a:defRPr/>
              </a:pPr>
              <a:t>‹#›</a:t>
            </a:fld>
            <a:endParaRPr lang="en-US" sz="1200" dirty="0">
              <a:solidFill>
                <a:srgbClr val="898989"/>
              </a:solidFill>
              <a:latin typeface="Calibri" pitchFamily="34" charset="0"/>
              <a:cs typeface="Arial" charset="0"/>
            </a:endParaRPr>
          </a:p>
        </p:txBody>
      </p:sp>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C831E3-328F-42F0-8231-41CA645EB975}" type="slidenum">
              <a:rPr lang="en-US" smtClean="0"/>
              <a:t>‹#›</a:t>
            </a:fld>
            <a:endParaRPr lang="en-US" dirty="0"/>
          </a:p>
        </p:txBody>
      </p:sp>
      <p:pic>
        <p:nvPicPr>
          <p:cNvPr id="8"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6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C831E3-328F-42F0-8231-41CA645EB975}" type="slidenum">
              <a:rPr lang="en-US" smtClean="0"/>
              <a:t>‹#›</a:t>
            </a:fld>
            <a:endParaRPr lang="en-US" dirty="0"/>
          </a:p>
        </p:txBody>
      </p:sp>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87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C831E3-328F-42F0-8231-41CA645EB975}" type="slidenum">
              <a:rPr lang="en-US" smtClean="0"/>
              <a:t>‹#›</a:t>
            </a:fld>
            <a:endParaRPr lang="en-US" dirty="0"/>
          </a:p>
        </p:txBody>
      </p:sp>
      <p:pic>
        <p:nvPicPr>
          <p:cNvPr id="6"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459538"/>
            <a:ext cx="14478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cdcfff8-8b9a-45aa-b82c-9fe61dc92f26" descr="2F74D827-3C77-4DA7-BD46-8537F0931520@widmeyer"/>
          <p:cNvPicPr>
            <a:picLocks noChangeAspect="1" noChangeArrowheads="1"/>
          </p:cNvPicPr>
          <p:nvPr/>
        </p:nvPicPr>
        <p:blipFill>
          <a:blip r:embed="rId2">
            <a:extLst>
              <a:ext uri="{28A0092B-C50C-407E-A947-70E740481C1C}">
                <a14:useLocalDpi xmlns:a14="http://schemas.microsoft.com/office/drawing/2010/main" val="0"/>
              </a:ext>
            </a:extLst>
          </a:blip>
          <a:srcRect r="68420"/>
          <a:stretch>
            <a:fillRect/>
          </a:stretch>
        </p:blipFill>
        <p:spPr bwMode="auto">
          <a:xfrm>
            <a:off x="8686800" y="6459538"/>
            <a:ext cx="457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S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43600"/>
            <a:ext cx="7159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8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C831E3-328F-42F0-8231-41CA645EB975}" type="slidenum">
              <a:rPr lang="en-US" smtClean="0"/>
              <a:t>‹#›</a:t>
            </a:fld>
            <a:endParaRPr lang="en-US" dirty="0"/>
          </a:p>
        </p:txBody>
      </p:sp>
    </p:spTree>
    <p:extLst>
      <p:ext uri="{BB962C8B-B14F-4D97-AF65-F5344CB8AC3E}">
        <p14:creationId xmlns:p14="http://schemas.microsoft.com/office/powerpoint/2010/main" val="1246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C831E3-328F-42F0-8231-41CA645EB975}" type="slidenum">
              <a:rPr lang="en-US" smtClean="0"/>
              <a:t>‹#›</a:t>
            </a:fld>
            <a:endParaRPr lang="en-US" dirty="0"/>
          </a:p>
        </p:txBody>
      </p:sp>
    </p:spTree>
    <p:extLst>
      <p:ext uri="{BB962C8B-B14F-4D97-AF65-F5344CB8AC3E}">
        <p14:creationId xmlns:p14="http://schemas.microsoft.com/office/powerpoint/2010/main" val="165843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D992F-2058-4F57-BA1A-0B06EDE61C14}" type="datetimeFigureOut">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C831E3-328F-42F0-8231-41CA645EB975}" type="slidenum">
              <a:rPr lang="en-US" smtClean="0"/>
              <a:t>‹#›</a:t>
            </a:fld>
            <a:endParaRPr lang="en-US" dirty="0"/>
          </a:p>
        </p:txBody>
      </p:sp>
    </p:spTree>
    <p:extLst>
      <p:ext uri="{BB962C8B-B14F-4D97-AF65-F5344CB8AC3E}">
        <p14:creationId xmlns:p14="http://schemas.microsoft.com/office/powerpoint/2010/main" val="142528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D992F-2058-4F57-BA1A-0B06EDE61C14}" type="datetimeFigureOut">
              <a:rPr lang="en-US" smtClean="0"/>
              <a:t>7/10/2018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831E3-328F-42F0-8231-41CA645EB975}" type="slidenum">
              <a:rPr lang="en-US" smtClean="0"/>
              <a:t>‹#›</a:t>
            </a:fld>
            <a:endParaRPr lang="en-US" dirty="0"/>
          </a:p>
        </p:txBody>
      </p:sp>
    </p:spTree>
    <p:extLst>
      <p:ext uri="{BB962C8B-B14F-4D97-AF65-F5344CB8AC3E}">
        <p14:creationId xmlns:p14="http://schemas.microsoft.com/office/powerpoint/2010/main" val="176672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bit.ly/Pledge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hyperlink" Target="http://bit.ly/2zvSa7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oolsafely.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1.usa.gov/1TjMTI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1.usa.gov/1OE4gw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bit.ly/2jJL5t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bit.ly/Pledge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poolsafel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H5DqxTOKHYk" TargetMode="External"/><Relationship Id="rId5" Type="http://schemas.openxmlformats.org/officeDocument/2006/relationships/hyperlink" Target="https://www.poolsafely.gov/" TargetMode="External"/><Relationship Id="rId4" Type="http://schemas.openxmlformats.org/officeDocument/2006/relationships/hyperlink" Target="http://bit.ly/2hHRztK"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rldefense.proofpoint.com/v2/url?u=http-3A__bit.ly_2dv5hAb&amp;d=DQMFAw&amp;c=gOrgfQB8xVH7F0lP7MQhi8CyVXMBvYqNyP3LuSSb8Lw&amp;r=l9dodeKZKS1K6q2f6qXmJNvHkCxsMnrAywwABgRowTJLy5H35mgYVL60VWtvYVJF&amp;m=vf1l3-RKmim3MWxNGR007xcvm7yHZsvaF3vL4BYhxP4&amp;s=4j94xiFm7DXC49Wx33_ULlIa0TRuTZo2UEK8JgIUKvo&amp;e=" TargetMode="External"/><Relationship Id="rId3" Type="http://schemas.openxmlformats.org/officeDocument/2006/relationships/hyperlink" Target="http://bit.ly/2cr33B3" TargetMode="External"/><Relationship Id="rId7" Type="http://schemas.openxmlformats.org/officeDocument/2006/relationships/hyperlink" Target="http://bit.ly/2dv5hAb" TargetMode="External"/><Relationship Id="rId2" Type="http://schemas.openxmlformats.org/officeDocument/2006/relationships/hyperlink" Target="http://bit.ly/2gbdlWM" TargetMode="External"/><Relationship Id="rId1" Type="http://schemas.openxmlformats.org/officeDocument/2006/relationships/slideLayout" Target="../slideLayouts/slideLayout2.xml"/><Relationship Id="rId6" Type="http://schemas.openxmlformats.org/officeDocument/2006/relationships/hyperlink" Target="http://bit.ly/2nwEmDS" TargetMode="External"/><Relationship Id="rId5" Type="http://schemas.openxmlformats.org/officeDocument/2006/relationships/hyperlink" Target="http://bit.ly/2kADuQa" TargetMode="External"/><Relationship Id="rId4" Type="http://schemas.openxmlformats.org/officeDocument/2006/relationships/hyperlink" Target="http://bit.ly/2nlEmX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poolsafely.gov/pledg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poolsafely.gov/promes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it.ly/LBPSson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hyperlink" Target="http://www.poolsafely.gov/parents/kids-corn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poolsafely.gov/blog/"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https://www.poolsafely.gov/educational-materials-catalog/" TargetMode="External"/><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poolsafely@cpsc.gov" TargetMode="External"/><Relationship Id="rId2" Type="http://schemas.openxmlformats.org/officeDocument/2006/relationships/hyperlink" Target="https://www.poolsafely.gov/new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witter.com/poolsafely" TargetMode="External"/><Relationship Id="rId7" Type="http://schemas.openxmlformats.org/officeDocument/2006/relationships/hyperlink" Target="mailto:poolsafely@cpsc.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oolsafely.gov/newsletter/?abc" TargetMode="External"/><Relationship Id="rId5" Type="http://schemas.openxmlformats.org/officeDocument/2006/relationships/hyperlink" Target="https://www.flickr.com/photos/poolsafely/" TargetMode="External"/><Relationship Id="rId4" Type="http://schemas.openxmlformats.org/officeDocument/2006/relationships/hyperlink" Target="https://www.facebook.com/poolsafel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6629400" cy="1470025"/>
          </a:xfrm>
        </p:spPr>
        <p:txBody>
          <a:bodyPr/>
          <a:lstStyle/>
          <a:p>
            <a:r>
              <a:rPr lang="en-US" b="1" dirty="0"/>
              <a:t>Summer 2018 </a:t>
            </a:r>
            <a:br>
              <a:rPr lang="en-US" b="1" dirty="0"/>
            </a:br>
            <a:r>
              <a:rPr lang="en-US" b="1" dirty="0"/>
              <a:t>Partner Toolkit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400300" cy="1600200"/>
          </a:xfrm>
          <a:prstGeom prst="rect">
            <a:avLst/>
          </a:prstGeom>
        </p:spPr>
      </p:pic>
      <p:pic>
        <p:nvPicPr>
          <p:cNvPr id="7" name="Picture 6">
            <a:extLst>
              <a:ext uri="{FF2B5EF4-FFF2-40B4-BE49-F238E27FC236}">
                <a16:creationId xmlns:a16="http://schemas.microsoft.com/office/drawing/2014/main" id="{BDD17F08-8C94-4B68-BE3E-7B2EFEFC9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24" y="1752600"/>
            <a:ext cx="7050552" cy="3525276"/>
          </a:xfrm>
          <a:prstGeom prst="rect">
            <a:avLst/>
          </a:prstGeom>
        </p:spPr>
      </p:pic>
    </p:spTree>
    <p:extLst>
      <p:ext uri="{BB962C8B-B14F-4D97-AF65-F5344CB8AC3E}">
        <p14:creationId xmlns:p14="http://schemas.microsoft.com/office/powerpoint/2010/main" val="300629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MEDIA </a:t>
            </a:r>
          </a:p>
        </p:txBody>
      </p:sp>
      <p:sp>
        <p:nvSpPr>
          <p:cNvPr id="5" name="Text Placeholder 4"/>
          <p:cNvSpPr>
            <a:spLocks noGrp="1"/>
          </p:cNvSpPr>
          <p:nvPr>
            <p:ph type="body" idx="1"/>
          </p:nvPr>
        </p:nvSpPr>
        <p:spPr/>
        <p:txBody>
          <a:bodyPr/>
          <a:lstStyle/>
          <a:p>
            <a:r>
              <a:rPr lang="en-US" i="1" dirty="0"/>
              <a:t>Pool Safely</a:t>
            </a:r>
            <a:r>
              <a:rPr lang="en-US" dirty="0"/>
              <a:t> Partner Toolkit</a:t>
            </a:r>
          </a:p>
        </p:txBody>
      </p:sp>
    </p:spTree>
    <p:extLst>
      <p:ext uri="{BB962C8B-B14F-4D97-AF65-F5344CB8AC3E}">
        <p14:creationId xmlns:p14="http://schemas.microsoft.com/office/powerpoint/2010/main" val="42609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509"/>
            <a:ext cx="8229600" cy="1143000"/>
          </a:xfrm>
        </p:spPr>
        <p:txBody>
          <a:bodyPr>
            <a:normAutofit fontScale="90000"/>
          </a:bodyPr>
          <a:lstStyle/>
          <a:p>
            <a:r>
              <a:rPr lang="en-US" b="1" dirty="0"/>
              <a:t>Sample Social Media Posts: Twitter</a:t>
            </a:r>
          </a:p>
        </p:txBody>
      </p:sp>
      <p:sp>
        <p:nvSpPr>
          <p:cNvPr id="3" name="Content Placeholder 2"/>
          <p:cNvSpPr>
            <a:spLocks noGrp="1"/>
          </p:cNvSpPr>
          <p:nvPr>
            <p:ph idx="1"/>
          </p:nvPr>
        </p:nvSpPr>
        <p:spPr>
          <a:xfrm>
            <a:off x="342900" y="867181"/>
            <a:ext cx="8229600" cy="4678363"/>
          </a:xfrm>
        </p:spPr>
        <p:txBody>
          <a:bodyPr vert="horz" lIns="91440" tIns="45720" rIns="91440" bIns="45720" rtlCol="0" anchor="t">
            <a:normAutofit/>
          </a:bodyPr>
          <a:lstStyle/>
          <a:p>
            <a:r>
              <a:rPr lang="en-US" sz="2200" dirty="0"/>
              <a:t>Please feel free to share any of these sample posts on your Twitter account this summer - or write your own using these as a guideline! You can also retweet us from @</a:t>
            </a:r>
            <a:r>
              <a:rPr lang="en-US" sz="2200" i="1" dirty="0"/>
              <a:t>PoolSafely</a:t>
            </a:r>
            <a:r>
              <a:rPr lang="en-US" sz="2200" dirty="0"/>
              <a:t>. </a:t>
            </a:r>
          </a:p>
          <a:p>
            <a:pPr marL="0" indent="0">
              <a:buNone/>
            </a:pPr>
            <a:endParaRPr lang="en-US" sz="1000" dirty="0"/>
          </a:p>
          <a:p>
            <a:pPr marL="0" indent="0">
              <a:buNone/>
            </a:pPr>
            <a:endParaRPr lang="en-US" dirty="0"/>
          </a:p>
        </p:txBody>
      </p:sp>
      <p:sp>
        <p:nvSpPr>
          <p:cNvPr id="6" name="Content Placeholder 2"/>
          <p:cNvSpPr txBox="1">
            <a:spLocks/>
          </p:cNvSpPr>
          <p:nvPr/>
        </p:nvSpPr>
        <p:spPr>
          <a:xfrm>
            <a:off x="4419600" y="3095219"/>
            <a:ext cx="441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sp>
        <p:nvSpPr>
          <p:cNvPr id="7" name="Content Placeholder 2"/>
          <p:cNvSpPr txBox="1">
            <a:spLocks/>
          </p:cNvSpPr>
          <p:nvPr/>
        </p:nvSpPr>
        <p:spPr>
          <a:xfrm>
            <a:off x="476250" y="1981199"/>
            <a:ext cx="4933950" cy="400961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200" dirty="0"/>
              <a:t>I took the #PoolSafely Pledge &amp; you should too! Pledge to keep your family safer around the water this summer:  </a:t>
            </a:r>
            <a:r>
              <a:rPr lang="en-US" sz="2200" dirty="0">
                <a:hlinkClick r:id="rId3"/>
              </a:rPr>
              <a:t>http://bit.ly/PledgePS</a:t>
            </a:r>
            <a:r>
              <a:rPr lang="en-US" sz="2200" dirty="0"/>
              <a:t> </a:t>
            </a:r>
          </a:p>
          <a:p>
            <a:pPr marL="457200" lvl="1" indent="0">
              <a:buNone/>
            </a:pPr>
            <a:endParaRPr lang="en-US" sz="2200" dirty="0"/>
          </a:p>
          <a:p>
            <a:pPr lvl="1"/>
            <a:r>
              <a:rPr lang="en-US" sz="2200" dirty="0"/>
              <a:t>Whether you have an in-ground, above-ground or portable pool at your home, it is critical that pool owners install layers of protection between the house and the water. </a:t>
            </a:r>
            <a:r>
              <a:rPr lang="en-US" sz="2200" dirty="0">
                <a:hlinkClick r:id="rId4"/>
              </a:rPr>
              <a:t>http://bit.ly/2zvSa7p</a:t>
            </a:r>
            <a:r>
              <a:rPr lang="en-US" sz="2200" dirty="0"/>
              <a:t> #</a:t>
            </a:r>
            <a:r>
              <a:rPr lang="en-US" sz="2200" dirty="0" err="1"/>
              <a:t>SimpleSafetySteps</a:t>
            </a:r>
            <a:r>
              <a:rPr lang="en-US" sz="2200" dirty="0"/>
              <a:t> #PoolSafely</a:t>
            </a:r>
          </a:p>
        </p:txBody>
      </p:sp>
      <p:pic>
        <p:nvPicPr>
          <p:cNvPr id="5" name="Picture 4">
            <a:extLst>
              <a:ext uri="{FF2B5EF4-FFF2-40B4-BE49-F238E27FC236}">
                <a16:creationId xmlns:a16="http://schemas.microsoft.com/office/drawing/2014/main" id="{DAF4E544-FE69-4629-802B-07BFC8DAF585}"/>
              </a:ext>
            </a:extLst>
          </p:cNvPr>
          <p:cNvPicPr>
            <a:picLocks noChangeAspect="1"/>
          </p:cNvPicPr>
          <p:nvPr/>
        </p:nvPicPr>
        <p:blipFill>
          <a:blip r:embed="rId5"/>
          <a:stretch>
            <a:fillRect/>
          </a:stretch>
        </p:blipFill>
        <p:spPr>
          <a:xfrm>
            <a:off x="5943600" y="1852409"/>
            <a:ext cx="1903353" cy="2028419"/>
          </a:xfrm>
          <a:prstGeom prst="rect">
            <a:avLst/>
          </a:prstGeom>
        </p:spPr>
      </p:pic>
      <p:pic>
        <p:nvPicPr>
          <p:cNvPr id="9" name="Picture 8">
            <a:extLst>
              <a:ext uri="{FF2B5EF4-FFF2-40B4-BE49-F238E27FC236}">
                <a16:creationId xmlns:a16="http://schemas.microsoft.com/office/drawing/2014/main" id="{F4A64654-E8B6-4114-92D9-9B4A833488AC}"/>
              </a:ext>
            </a:extLst>
          </p:cNvPr>
          <p:cNvPicPr>
            <a:picLocks noChangeAspect="1"/>
          </p:cNvPicPr>
          <p:nvPr/>
        </p:nvPicPr>
        <p:blipFill>
          <a:blip r:embed="rId6"/>
          <a:stretch>
            <a:fillRect/>
          </a:stretch>
        </p:blipFill>
        <p:spPr>
          <a:xfrm>
            <a:off x="5524500" y="4043844"/>
            <a:ext cx="3200400" cy="1724337"/>
          </a:xfrm>
          <a:prstGeom prst="rect">
            <a:avLst/>
          </a:prstGeom>
        </p:spPr>
      </p:pic>
    </p:spTree>
    <p:extLst>
      <p:ext uri="{BB962C8B-B14F-4D97-AF65-F5344CB8AC3E}">
        <p14:creationId xmlns:p14="http://schemas.microsoft.com/office/powerpoint/2010/main" val="171903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Sample Social Media Posts: Twitter</a:t>
            </a:r>
          </a:p>
        </p:txBody>
      </p:sp>
      <p:sp>
        <p:nvSpPr>
          <p:cNvPr id="3" name="Content Placeholder 2"/>
          <p:cNvSpPr>
            <a:spLocks noGrp="1"/>
          </p:cNvSpPr>
          <p:nvPr>
            <p:ph idx="1"/>
          </p:nvPr>
        </p:nvSpPr>
        <p:spPr>
          <a:xfrm>
            <a:off x="246167" y="1358659"/>
            <a:ext cx="5294867" cy="4724400"/>
          </a:xfrm>
        </p:spPr>
        <p:txBody>
          <a:bodyPr>
            <a:normAutofit fontScale="92500"/>
          </a:bodyPr>
          <a:lstStyle/>
          <a:p>
            <a:pPr lvl="1"/>
            <a:r>
              <a:rPr lang="en-US" dirty="0"/>
              <a:t>Teach kids to swim. It can be the difference between a close call &amp; a call to 911. </a:t>
            </a:r>
            <a:r>
              <a:rPr lang="en-US" dirty="0">
                <a:solidFill>
                  <a:srgbClr val="FF0000"/>
                </a:solidFill>
                <a:hlinkClick r:id="rId3"/>
              </a:rPr>
              <a:t>http://www.poolsafely.gov/</a:t>
            </a:r>
            <a:r>
              <a:rPr lang="en-US" dirty="0">
                <a:solidFill>
                  <a:srgbClr val="FF0000"/>
                </a:solidFill>
              </a:rPr>
              <a:t> </a:t>
            </a:r>
            <a:r>
              <a:rPr lang="en-US" dirty="0"/>
              <a:t>#PoolSafely</a:t>
            </a:r>
          </a:p>
          <a:p>
            <a:pPr marL="457200" lvl="1" indent="0">
              <a:buNone/>
            </a:pPr>
            <a:endParaRPr lang="en-US" sz="900" dirty="0"/>
          </a:p>
          <a:p>
            <a:pPr lvl="1"/>
            <a:r>
              <a:rPr lang="en-US" dirty="0"/>
              <a:t>Drowning is the leading cause of unintentional death in children ages 1-4. Keep your family safer by practicing these simple #watersafety steps this summer: </a:t>
            </a:r>
            <a:r>
              <a:rPr lang="en-US" dirty="0">
                <a:solidFill>
                  <a:srgbClr val="FF0000"/>
                </a:solidFill>
                <a:hlinkClick r:id="rId4"/>
              </a:rPr>
              <a:t>http://1.usa.gov/1TjMTIn</a:t>
            </a:r>
            <a:endParaRPr lang="en-US" dirty="0"/>
          </a:p>
        </p:txBody>
      </p:sp>
      <p:pic>
        <p:nvPicPr>
          <p:cNvPr id="4" name="Picture 3"/>
          <p:cNvPicPr>
            <a:picLocks noChangeAspect="1"/>
          </p:cNvPicPr>
          <p:nvPr/>
        </p:nvPicPr>
        <p:blipFill>
          <a:blip r:embed="rId5"/>
          <a:stretch>
            <a:fillRect/>
          </a:stretch>
        </p:blipFill>
        <p:spPr>
          <a:xfrm>
            <a:off x="5541035" y="1420681"/>
            <a:ext cx="2612365" cy="2161956"/>
          </a:xfrm>
          <a:prstGeom prst="rect">
            <a:avLst/>
          </a:prstGeom>
        </p:spPr>
      </p:pic>
      <p:pic>
        <p:nvPicPr>
          <p:cNvPr id="5" name="Picture 4">
            <a:extLst>
              <a:ext uri="{FF2B5EF4-FFF2-40B4-BE49-F238E27FC236}">
                <a16:creationId xmlns:a16="http://schemas.microsoft.com/office/drawing/2014/main" id="{3ADC6879-B1D3-4A02-89E3-6524074DC215}"/>
              </a:ext>
            </a:extLst>
          </p:cNvPr>
          <p:cNvPicPr>
            <a:picLocks noChangeAspect="1"/>
          </p:cNvPicPr>
          <p:nvPr/>
        </p:nvPicPr>
        <p:blipFill>
          <a:blip r:embed="rId6"/>
          <a:stretch>
            <a:fillRect/>
          </a:stretch>
        </p:blipFill>
        <p:spPr>
          <a:xfrm>
            <a:off x="5541034" y="3843240"/>
            <a:ext cx="2612366" cy="1742780"/>
          </a:xfrm>
          <a:prstGeom prst="rect">
            <a:avLst/>
          </a:prstGeom>
        </p:spPr>
      </p:pic>
    </p:spTree>
    <p:extLst>
      <p:ext uri="{BB962C8B-B14F-4D97-AF65-F5344CB8AC3E}">
        <p14:creationId xmlns:p14="http://schemas.microsoft.com/office/powerpoint/2010/main" val="346725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51" y="242997"/>
            <a:ext cx="8229600" cy="1143000"/>
          </a:xfrm>
        </p:spPr>
        <p:txBody>
          <a:bodyPr>
            <a:normAutofit fontScale="90000"/>
          </a:bodyPr>
          <a:lstStyle/>
          <a:p>
            <a:r>
              <a:rPr lang="en-US" b="1" dirty="0"/>
              <a:t>Sample Social Media Posts: Twitter</a:t>
            </a:r>
          </a:p>
        </p:txBody>
      </p:sp>
      <p:sp>
        <p:nvSpPr>
          <p:cNvPr id="3" name="Content Placeholder 2"/>
          <p:cNvSpPr>
            <a:spLocks noGrp="1"/>
          </p:cNvSpPr>
          <p:nvPr>
            <p:ph idx="1"/>
          </p:nvPr>
        </p:nvSpPr>
        <p:spPr>
          <a:xfrm>
            <a:off x="-164123" y="1295400"/>
            <a:ext cx="4979752" cy="4724400"/>
          </a:xfrm>
        </p:spPr>
        <p:txBody>
          <a:bodyPr>
            <a:normAutofit fontScale="92500" lnSpcReduction="10000"/>
          </a:bodyPr>
          <a:lstStyle/>
          <a:p>
            <a:pPr lvl="1"/>
            <a:r>
              <a:rPr lang="en-US" dirty="0"/>
              <a:t>Help Splish &amp; Splash learn how to be safer around water with the free &amp; recently-updated #PoolSafely app for kids! </a:t>
            </a:r>
            <a:r>
              <a:rPr lang="en-US" dirty="0">
                <a:solidFill>
                  <a:srgbClr val="FF0000"/>
                </a:solidFill>
                <a:hlinkClick r:id="rId3"/>
              </a:rPr>
              <a:t>http://1.usa.gov/1OE4gwa</a:t>
            </a:r>
            <a:r>
              <a:rPr lang="en-US" dirty="0">
                <a:solidFill>
                  <a:srgbClr val="FF0000"/>
                </a:solidFill>
              </a:rPr>
              <a:t> </a:t>
            </a:r>
          </a:p>
          <a:p>
            <a:pPr marL="457200" lvl="1" indent="0">
              <a:buNone/>
            </a:pPr>
            <a:endParaRPr lang="en-US" sz="1500" dirty="0">
              <a:solidFill>
                <a:srgbClr val="FF0000"/>
              </a:solidFill>
            </a:endParaRPr>
          </a:p>
          <a:p>
            <a:pPr marL="457200" lvl="1" indent="0">
              <a:buNone/>
            </a:pPr>
            <a:endParaRPr lang="en-US" sz="1100" dirty="0"/>
          </a:p>
          <a:p>
            <a:pPr lvl="1"/>
            <a:r>
              <a:rPr lang="en-US" dirty="0"/>
              <a:t>Do you know how to #PoolSafely? Learn 4 simple steps to stay safer around the water w/ @</a:t>
            </a:r>
            <a:r>
              <a:rPr lang="en-US" dirty="0" err="1"/>
              <a:t>LaurieBerkner</a:t>
            </a:r>
            <a:r>
              <a:rPr lang="en-US" dirty="0"/>
              <a:t>: </a:t>
            </a:r>
            <a:r>
              <a:rPr lang="en-US" u="sng" dirty="0">
                <a:solidFill>
                  <a:srgbClr val="0000FF"/>
                </a:solidFill>
              </a:rPr>
              <a:t>bit.ly/</a:t>
            </a:r>
            <a:r>
              <a:rPr lang="en-US" u="sng" dirty="0" err="1">
                <a:solidFill>
                  <a:srgbClr val="0000FF"/>
                </a:solidFill>
              </a:rPr>
              <a:t>LBPoolSafely</a:t>
            </a:r>
            <a:r>
              <a:rPr lang="en-US"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311" y="3657600"/>
            <a:ext cx="3935242" cy="2078996"/>
          </a:xfrm>
          <a:prstGeom prst="rect">
            <a:avLst/>
          </a:prstGeom>
        </p:spPr>
      </p:pic>
      <p:pic>
        <p:nvPicPr>
          <p:cNvPr id="6" name="Picture 5">
            <a:extLst>
              <a:ext uri="{FF2B5EF4-FFF2-40B4-BE49-F238E27FC236}">
                <a16:creationId xmlns:a16="http://schemas.microsoft.com/office/drawing/2014/main" id="{906798B8-D358-44BD-833E-F6657016ACFF}"/>
              </a:ext>
            </a:extLst>
          </p:cNvPr>
          <p:cNvPicPr>
            <a:picLocks noChangeAspect="1"/>
          </p:cNvPicPr>
          <p:nvPr/>
        </p:nvPicPr>
        <p:blipFill>
          <a:blip r:embed="rId5"/>
          <a:stretch>
            <a:fillRect/>
          </a:stretch>
        </p:blipFill>
        <p:spPr>
          <a:xfrm>
            <a:off x="4827352" y="1449465"/>
            <a:ext cx="4079198" cy="2039599"/>
          </a:xfrm>
          <a:prstGeom prst="rect">
            <a:avLst/>
          </a:prstGeom>
        </p:spPr>
      </p:pic>
    </p:spTree>
    <p:extLst>
      <p:ext uri="{BB962C8B-B14F-4D97-AF65-F5344CB8AC3E}">
        <p14:creationId xmlns:p14="http://schemas.microsoft.com/office/powerpoint/2010/main" val="209028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fontScale="90000"/>
          </a:bodyPr>
          <a:lstStyle/>
          <a:p>
            <a:r>
              <a:rPr lang="en-US" b="1" dirty="0"/>
              <a:t>Sample Social Media Posts: Twitter</a:t>
            </a:r>
          </a:p>
        </p:txBody>
      </p:sp>
      <p:sp>
        <p:nvSpPr>
          <p:cNvPr id="3" name="Content Placeholder 2"/>
          <p:cNvSpPr>
            <a:spLocks noGrp="1"/>
          </p:cNvSpPr>
          <p:nvPr>
            <p:ph idx="1"/>
          </p:nvPr>
        </p:nvSpPr>
        <p:spPr>
          <a:xfrm>
            <a:off x="-436318" y="1219200"/>
            <a:ext cx="5146431" cy="4724400"/>
          </a:xfrm>
        </p:spPr>
        <p:txBody>
          <a:bodyPr>
            <a:normAutofit fontScale="92500" lnSpcReduction="20000"/>
          </a:bodyPr>
          <a:lstStyle/>
          <a:p>
            <a:pPr lvl="1"/>
            <a:r>
              <a:rPr lang="en-US" dirty="0"/>
              <a:t>Being a #</a:t>
            </a:r>
            <a:r>
              <a:rPr lang="en-US" dirty="0" err="1"/>
              <a:t>WaterWatcher</a:t>
            </a:r>
            <a:r>
              <a:rPr lang="en-US" dirty="0"/>
              <a:t> means not being distracted by a phone or book. There should always be one adult with his/her full attention on kids who are in or around water: </a:t>
            </a:r>
            <a:r>
              <a:rPr lang="en-US" dirty="0">
                <a:hlinkClick r:id="rId3"/>
              </a:rPr>
              <a:t>http://bit.ly/2jJL5tj</a:t>
            </a:r>
            <a:r>
              <a:rPr lang="en-US" dirty="0"/>
              <a:t> #PoolSafely #</a:t>
            </a:r>
            <a:r>
              <a:rPr lang="en-US" dirty="0" err="1"/>
              <a:t>stopdrowning</a:t>
            </a:r>
            <a:endParaRPr lang="en-US" dirty="0"/>
          </a:p>
          <a:p>
            <a:pPr marL="457200" lvl="1" indent="0">
              <a:buNone/>
            </a:pPr>
            <a:endParaRPr lang="en-US" dirty="0"/>
          </a:p>
          <a:p>
            <a:pPr lvl="1"/>
            <a:r>
              <a:rPr lang="en-US" dirty="0"/>
              <a:t>Act like an Olympian and take the #PoolSafely Pledge to #</a:t>
            </a:r>
            <a:r>
              <a:rPr lang="en-US" dirty="0" err="1"/>
              <a:t>stopdrowning</a:t>
            </a:r>
            <a:r>
              <a:rPr lang="en-US" dirty="0"/>
              <a:t>! </a:t>
            </a:r>
            <a:r>
              <a:rPr lang="en-US" dirty="0">
                <a:hlinkClick r:id="rId4"/>
              </a:rPr>
              <a:t>http://bit.ly/PledgePS</a:t>
            </a:r>
            <a:r>
              <a:rPr lang="en-US" dirty="0"/>
              <a:t> </a:t>
            </a:r>
          </a:p>
          <a:p>
            <a:pPr lvl="1"/>
            <a:endParaRPr lang="en-US" dirty="0"/>
          </a:p>
        </p:txBody>
      </p:sp>
      <p:pic>
        <p:nvPicPr>
          <p:cNvPr id="5" name="Picture 4">
            <a:extLst>
              <a:ext uri="{FF2B5EF4-FFF2-40B4-BE49-F238E27FC236}">
                <a16:creationId xmlns:a16="http://schemas.microsoft.com/office/drawing/2014/main" id="{FE62297E-CAF5-4A58-B70F-8491B7C10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718" y="3830515"/>
            <a:ext cx="4226169" cy="2113085"/>
          </a:xfrm>
          <a:prstGeom prst="rect">
            <a:avLst/>
          </a:prstGeom>
        </p:spPr>
      </p:pic>
      <p:pic>
        <p:nvPicPr>
          <p:cNvPr id="9" name="Picture 8">
            <a:extLst>
              <a:ext uri="{FF2B5EF4-FFF2-40B4-BE49-F238E27FC236}">
                <a16:creationId xmlns:a16="http://schemas.microsoft.com/office/drawing/2014/main" id="{97A8A8F9-A8D6-4E34-9964-D5A0C34ED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1219200"/>
            <a:ext cx="4052887" cy="2271712"/>
          </a:xfrm>
          <a:prstGeom prst="rect">
            <a:avLst/>
          </a:prstGeom>
        </p:spPr>
      </p:pic>
    </p:spTree>
    <p:extLst>
      <p:ext uri="{BB962C8B-B14F-4D97-AF65-F5344CB8AC3E}">
        <p14:creationId xmlns:p14="http://schemas.microsoft.com/office/powerpoint/2010/main" val="404852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89038"/>
          </a:xfrm>
        </p:spPr>
        <p:txBody>
          <a:bodyPr>
            <a:normAutofit fontScale="90000"/>
          </a:bodyPr>
          <a:lstStyle/>
          <a:p>
            <a:r>
              <a:rPr lang="en-US" b="1" dirty="0"/>
              <a:t>Sample Social Media Posts: New This Year! Facebook</a:t>
            </a:r>
          </a:p>
        </p:txBody>
      </p:sp>
      <p:sp>
        <p:nvSpPr>
          <p:cNvPr id="3" name="Content Placeholder 2"/>
          <p:cNvSpPr>
            <a:spLocks noGrp="1"/>
          </p:cNvSpPr>
          <p:nvPr>
            <p:ph idx="1"/>
          </p:nvPr>
        </p:nvSpPr>
        <p:spPr>
          <a:xfrm>
            <a:off x="190500" y="1524000"/>
            <a:ext cx="8686800" cy="4648200"/>
          </a:xfrm>
        </p:spPr>
        <p:txBody>
          <a:bodyPr>
            <a:normAutofit fontScale="62500" lnSpcReduction="20000"/>
          </a:bodyPr>
          <a:lstStyle/>
          <a:p>
            <a:pPr marL="0" indent="0">
              <a:buNone/>
            </a:pPr>
            <a:r>
              <a:rPr lang="en-US" dirty="0"/>
              <a:t>Feel free to share any of the below posts on your Facebook page this summer – or write your own using these as a guideline! You can tag the </a:t>
            </a:r>
            <a:r>
              <a:rPr lang="en-US" i="1" dirty="0"/>
              <a:t>Pool Safely </a:t>
            </a:r>
            <a:r>
              <a:rPr lang="en-US" dirty="0"/>
              <a:t>Facebook page in your posts as well: </a:t>
            </a:r>
            <a:r>
              <a:rPr lang="en-US" dirty="0">
                <a:hlinkClick r:id="rId3"/>
              </a:rPr>
              <a:t>@</a:t>
            </a:r>
            <a:r>
              <a:rPr lang="en-US" i="1" dirty="0">
                <a:hlinkClick r:id="rId3"/>
              </a:rPr>
              <a:t>PoolSafely</a:t>
            </a:r>
            <a:endParaRPr lang="en-US" dirty="0"/>
          </a:p>
          <a:p>
            <a:pPr marL="0" indent="0">
              <a:buNone/>
            </a:pPr>
            <a:endParaRPr lang="en-US" sz="1500" dirty="0"/>
          </a:p>
          <a:p>
            <a:pPr lvl="1"/>
            <a:r>
              <a:rPr lang="en-US" dirty="0"/>
              <a:t>32% of injuries happen in public pools and spas. Even if your family frequents a public pool with a lifeguard, never assume that your child’s safety is guaranteed. Assign a #</a:t>
            </a:r>
            <a:r>
              <a:rPr lang="en-US" dirty="0" err="1"/>
              <a:t>WaterWatcher</a:t>
            </a:r>
            <a:r>
              <a:rPr lang="en-US" dirty="0"/>
              <a:t>, learn #CPR, and commit to #PoolSafely. Learn more: </a:t>
            </a:r>
            <a:r>
              <a:rPr lang="en-US" dirty="0">
                <a:solidFill>
                  <a:srgbClr val="FF0000"/>
                </a:solidFill>
                <a:hlinkClick r:id="rId4"/>
              </a:rPr>
              <a:t>http://bit.ly/2hHRztK</a:t>
            </a:r>
            <a:endParaRPr lang="en-US" dirty="0">
              <a:solidFill>
                <a:srgbClr val="FF0000"/>
              </a:solidFill>
            </a:endParaRPr>
          </a:p>
          <a:p>
            <a:pPr lvl="1"/>
            <a:r>
              <a:rPr lang="en-US" dirty="0"/>
              <a:t>Even if you’re not the parent of a young child doesn’t mean you shouldn’t learn how to #PoolSafely. Are you a grandparent? A babysitter? A neighbor of someone with a pool, or a pool owner with young kids nearby? If you answered yes to any of these questions, visit </a:t>
            </a:r>
            <a:r>
              <a:rPr lang="en-US" u="sng" dirty="0">
                <a:solidFill>
                  <a:srgbClr val="FF0000"/>
                </a:solidFill>
                <a:hlinkClick r:id="rId5"/>
              </a:rPr>
              <a:t>https://www.poolsafely.gov/</a:t>
            </a:r>
            <a:r>
              <a:rPr lang="en-US" dirty="0">
                <a:solidFill>
                  <a:srgbClr val="FF0000"/>
                </a:solidFill>
              </a:rPr>
              <a:t> </a:t>
            </a:r>
            <a:r>
              <a:rPr lang="en-US" dirty="0"/>
              <a:t>to learn valuable water safety tips.</a:t>
            </a:r>
            <a:endParaRPr lang="en-US" sz="3600" dirty="0"/>
          </a:p>
          <a:p>
            <a:pPr lvl="1"/>
            <a:r>
              <a:rPr lang="en-US" dirty="0"/>
              <a:t>When it comes to pool and spa-related drownings, there are no second chances. Ensuring that you learn prevention methods is the best thing you can do to keep your family safer! Learn @</a:t>
            </a:r>
            <a:r>
              <a:rPr lang="en-US" dirty="0" err="1"/>
              <a:t>PoolSafely’s</a:t>
            </a:r>
            <a:r>
              <a:rPr lang="en-US" dirty="0"/>
              <a:t> recommended safety steps: installing proper barriers around your residential pool. </a:t>
            </a:r>
            <a:r>
              <a:rPr lang="en-US" u="sng" dirty="0">
                <a:solidFill>
                  <a:srgbClr val="FF0000"/>
                </a:solidFill>
                <a:hlinkClick r:id="rId6"/>
              </a:rPr>
              <a:t>https://www.youtube.com/watch?v=H5DqxTOKHYk</a:t>
            </a:r>
            <a:r>
              <a:rPr lang="en-US" u="sng" dirty="0">
                <a:solidFill>
                  <a:srgbClr val="FF0000"/>
                </a:solidFill>
              </a:rPr>
              <a:t> </a:t>
            </a:r>
            <a:endParaRPr lang="en-US" sz="3600" dirty="0">
              <a:solidFill>
                <a:srgbClr val="FF0000"/>
              </a:solidFill>
            </a:endParaRPr>
          </a:p>
          <a:p>
            <a:pPr lvl="1"/>
            <a:endParaRPr lang="en-US" b="1" dirty="0"/>
          </a:p>
          <a:p>
            <a:pPr lvl="1"/>
            <a:endParaRPr lang="en-US" dirty="0"/>
          </a:p>
          <a:p>
            <a:pPr marL="457200" lvl="1" indent="0">
              <a:buNone/>
            </a:pPr>
            <a:endParaRPr lang="en-US" dirty="0"/>
          </a:p>
        </p:txBody>
      </p:sp>
    </p:spTree>
    <p:extLst>
      <p:ext uri="{BB962C8B-B14F-4D97-AF65-F5344CB8AC3E}">
        <p14:creationId xmlns:p14="http://schemas.microsoft.com/office/powerpoint/2010/main" val="323736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02"/>
            <a:ext cx="8229600" cy="1143000"/>
          </a:xfrm>
        </p:spPr>
        <p:txBody>
          <a:bodyPr>
            <a:normAutofit/>
          </a:bodyPr>
          <a:lstStyle/>
          <a:p>
            <a:r>
              <a:rPr lang="en-US" sz="4000" b="1" dirty="0"/>
              <a:t>Sample Social Media Posts: Spanish</a:t>
            </a:r>
          </a:p>
        </p:txBody>
      </p:sp>
      <p:sp>
        <p:nvSpPr>
          <p:cNvPr id="3" name="Content Placeholder 2"/>
          <p:cNvSpPr>
            <a:spLocks noGrp="1"/>
          </p:cNvSpPr>
          <p:nvPr>
            <p:ph idx="1"/>
          </p:nvPr>
        </p:nvSpPr>
        <p:spPr>
          <a:xfrm>
            <a:off x="228600" y="1074737"/>
            <a:ext cx="8686800" cy="4945063"/>
          </a:xfrm>
        </p:spPr>
        <p:txBody>
          <a:bodyPr>
            <a:normAutofit/>
          </a:bodyPr>
          <a:lstStyle/>
          <a:p>
            <a:pPr lvl="1"/>
            <a:r>
              <a:rPr lang="es-ES" sz="1500" dirty="0"/>
              <a:t>Recuerde: Una medida de seguridad puede hacer la diferencia entre un riesgo insignificante y una llamada al 911. </a:t>
            </a:r>
            <a:r>
              <a:rPr lang="es-ES" sz="1500" dirty="0">
                <a:hlinkClick r:id="rId2"/>
              </a:rPr>
              <a:t>http://bit.ly/2gbdlWM</a:t>
            </a:r>
            <a:r>
              <a:rPr lang="es-ES" sz="1500" dirty="0"/>
              <a:t> [</a:t>
            </a:r>
            <a:r>
              <a:rPr lang="en-US" sz="1500" dirty="0"/>
              <a:t>Remember: An extra step can mean the difference between a close call &amp; a call to 911. </a:t>
            </a:r>
            <a:r>
              <a:rPr lang="en-US" sz="1500" dirty="0">
                <a:hlinkClick r:id="rId3"/>
              </a:rPr>
              <a:t>http://bit.ly/2cr33B3</a:t>
            </a:r>
            <a:r>
              <a:rPr lang="en-US" sz="1500" dirty="0"/>
              <a:t>]</a:t>
            </a:r>
            <a:endParaRPr lang="es-ES" sz="1500" dirty="0"/>
          </a:p>
          <a:p>
            <a:pPr lvl="1"/>
            <a:r>
              <a:rPr lang="es-ES" sz="1500" dirty="0"/>
              <a:t>Instala capas de protección alrededor de tu piscina y spa. Porque algunas cosas no se pueden rebobinar. </a:t>
            </a:r>
            <a:r>
              <a:rPr lang="es-ES" sz="1500" dirty="0">
                <a:hlinkClick r:id="rId4"/>
              </a:rPr>
              <a:t>http://bit.ly/2nlEmXP</a:t>
            </a:r>
            <a:r>
              <a:rPr lang="es-ES" sz="1500" dirty="0"/>
              <a:t> [</a:t>
            </a:r>
            <a:r>
              <a:rPr lang="en-US" sz="1500" dirty="0"/>
              <a:t>Install layers of protection around your pool &amp; spa. Because some things you can't rewind. </a:t>
            </a:r>
            <a:r>
              <a:rPr lang="en-US" sz="1500" dirty="0">
                <a:hlinkClick r:id="rId4"/>
              </a:rPr>
              <a:t>http://bit.ly/2nlEmXP</a:t>
            </a:r>
            <a:r>
              <a:rPr lang="en-US" sz="1500" dirty="0"/>
              <a:t>] </a:t>
            </a:r>
          </a:p>
          <a:p>
            <a:pPr lvl="1"/>
            <a:r>
              <a:rPr lang="es-ES" sz="1500" dirty="0"/>
              <a:t>¿Tienes nietos? Mantenlos más seguros en y cerca del agua siguiendo estos pasos simples de #</a:t>
            </a:r>
            <a:r>
              <a:rPr lang="es-ES" sz="1500" dirty="0" err="1"/>
              <a:t>PiscinaSegura</a:t>
            </a:r>
            <a:r>
              <a:rPr lang="es-ES" sz="1500" dirty="0"/>
              <a:t>: </a:t>
            </a:r>
            <a:r>
              <a:rPr lang="es-ES" sz="1500" dirty="0">
                <a:hlinkClick r:id="rId5"/>
              </a:rPr>
              <a:t>http://bit.ly/2kADuQa</a:t>
            </a:r>
            <a:r>
              <a:rPr lang="es-ES" sz="1500" dirty="0"/>
              <a:t> [</a:t>
            </a:r>
            <a:r>
              <a:rPr lang="en-US" sz="1500" dirty="0"/>
              <a:t>Do you have grandkids? Keep them safer in &amp; around the water by following these simple #PoolSafely steps: </a:t>
            </a:r>
            <a:r>
              <a:rPr lang="en-US" sz="1500" u="sng" dirty="0">
                <a:solidFill>
                  <a:srgbClr val="FF0000"/>
                </a:solidFill>
                <a:hlinkClick r:id="rId5"/>
              </a:rPr>
              <a:t>http://bit.ly/2kADuQa</a:t>
            </a:r>
            <a:r>
              <a:rPr lang="en-US" sz="1500" u="sng" dirty="0"/>
              <a:t>]</a:t>
            </a:r>
            <a:endParaRPr lang="en-US" sz="1500" dirty="0"/>
          </a:p>
          <a:p>
            <a:pPr lvl="1"/>
            <a:r>
              <a:rPr lang="es-ES" sz="1500" dirty="0"/>
              <a:t>Un niño puede ahogarse en menos tiempo que romper un récord mundial. Siempre designe un adulto observador de agua. </a:t>
            </a:r>
            <a:r>
              <a:rPr lang="es-ES" sz="1500" dirty="0">
                <a:hlinkClick r:id="rId6"/>
              </a:rPr>
              <a:t>Http://bit.ly/2nwEmDS</a:t>
            </a:r>
            <a:r>
              <a:rPr lang="es-ES" sz="1500" dirty="0"/>
              <a:t> [</a:t>
            </a:r>
            <a:r>
              <a:rPr lang="en-US" sz="1500" dirty="0"/>
              <a:t>A child can drown in less time than it takes to break a world record. Always designate an adult Water Watcher.</a:t>
            </a:r>
            <a:r>
              <a:rPr lang="en-US" sz="1500" dirty="0">
                <a:solidFill>
                  <a:srgbClr val="FF0000"/>
                </a:solidFill>
              </a:rPr>
              <a:t> </a:t>
            </a:r>
            <a:r>
              <a:rPr lang="en-US" sz="1500" u="sng" dirty="0">
                <a:solidFill>
                  <a:srgbClr val="FF0000"/>
                </a:solidFill>
                <a:hlinkClick r:id="rId6"/>
              </a:rPr>
              <a:t>http://bit.ly/2nwEmDS</a:t>
            </a:r>
            <a:r>
              <a:rPr lang="en-US" sz="1500" u="sng" dirty="0"/>
              <a:t>]</a:t>
            </a:r>
            <a:endParaRPr lang="es-ES" sz="1500" dirty="0"/>
          </a:p>
          <a:p>
            <a:pPr lvl="1"/>
            <a:r>
              <a:rPr lang="es-ES" sz="1500" dirty="0"/>
              <a:t> Recuerde: Pasos sencillos para salvar vidas! Revise estos consejos de #</a:t>
            </a:r>
            <a:r>
              <a:rPr lang="es-ES" sz="1500" dirty="0" err="1"/>
              <a:t>PiscinaSegura</a:t>
            </a:r>
            <a:r>
              <a:rPr lang="es-ES" sz="1500" dirty="0"/>
              <a:t> antes de ir a la piscina: </a:t>
            </a:r>
            <a:r>
              <a:rPr lang="es-ES" sz="1500" dirty="0">
                <a:hlinkClick r:id="rId5"/>
              </a:rPr>
              <a:t>http://bit.ly/2kADuQa</a:t>
            </a:r>
            <a:r>
              <a:rPr lang="es-ES" sz="1500" dirty="0"/>
              <a:t> [</a:t>
            </a:r>
            <a:r>
              <a:rPr lang="en-US" sz="1500" dirty="0"/>
              <a:t>Remember: Simple Steps Save Lives! Review these #PoolSafely tips before going to the pool with your family: </a:t>
            </a:r>
            <a:r>
              <a:rPr lang="en-US" sz="1500" u="sng" dirty="0">
                <a:solidFill>
                  <a:srgbClr val="FF0000"/>
                </a:solidFill>
                <a:hlinkClick r:id="rId5"/>
              </a:rPr>
              <a:t>http://bit.ly/2kADuQa</a:t>
            </a:r>
            <a:r>
              <a:rPr lang="en-US" sz="1500" u="sng" dirty="0"/>
              <a:t>]</a:t>
            </a:r>
            <a:r>
              <a:rPr lang="en-US" sz="1500" dirty="0"/>
              <a:t>  </a:t>
            </a:r>
          </a:p>
          <a:p>
            <a:pPr lvl="1"/>
            <a:r>
              <a:rPr lang="es-ES" sz="1500" dirty="0"/>
              <a:t>Únete a las +75 mil personas que han hecho la promesa de #</a:t>
            </a:r>
            <a:r>
              <a:rPr lang="es-ES" sz="1500" dirty="0" err="1"/>
              <a:t>PiscinaSegura</a:t>
            </a:r>
            <a:r>
              <a:rPr lang="es-ES" sz="1500" dirty="0"/>
              <a:t> para prevenir incidentes cerca del agua </a:t>
            </a:r>
            <a:r>
              <a:rPr lang="en-US" sz="1500" u="sng" dirty="0">
                <a:hlinkClick r:id="rId7"/>
              </a:rPr>
              <a:t>http://bit.ly/2dv5hAb</a:t>
            </a:r>
            <a:r>
              <a:rPr lang="en-US" sz="1500" u="sng" dirty="0"/>
              <a:t> [</a:t>
            </a:r>
            <a:r>
              <a:rPr lang="en-US" sz="1500" dirty="0"/>
              <a:t>Join more than 44K people and Pledge to be safer in &amp; around the pool year-round! </a:t>
            </a:r>
            <a:r>
              <a:rPr lang="en-US" sz="1500" u="sng" dirty="0">
                <a:solidFill>
                  <a:srgbClr val="FF0000"/>
                </a:solidFill>
                <a:hlinkClick r:id="rId8"/>
              </a:rPr>
              <a:t>http://bit.ly/2dv5hAb</a:t>
            </a:r>
            <a:r>
              <a:rPr lang="en-US" sz="1500" u="sng" dirty="0"/>
              <a:t>]</a:t>
            </a:r>
            <a:endParaRPr lang="en-US" sz="1500" dirty="0"/>
          </a:p>
        </p:txBody>
      </p:sp>
    </p:spTree>
    <p:extLst>
      <p:ext uri="{BB962C8B-B14F-4D97-AF65-F5344CB8AC3E}">
        <p14:creationId xmlns:p14="http://schemas.microsoft.com/office/powerpoint/2010/main" val="252638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and Share a #</a:t>
            </a:r>
            <a:r>
              <a:rPr lang="en-US" b="1" dirty="0" err="1"/>
              <a:t>SafetySelfie</a:t>
            </a:r>
            <a:r>
              <a:rPr lang="en-US" b="1" dirty="0"/>
              <a:t>!</a:t>
            </a:r>
            <a:endParaRPr lang="en-US" dirty="0"/>
          </a:p>
        </p:txBody>
      </p:sp>
      <p:sp>
        <p:nvSpPr>
          <p:cNvPr id="5" name="Content Placeholder 4"/>
          <p:cNvSpPr>
            <a:spLocks noGrp="1"/>
          </p:cNvSpPr>
          <p:nvPr>
            <p:ph idx="1"/>
          </p:nvPr>
        </p:nvSpPr>
        <p:spPr>
          <a:xfrm>
            <a:off x="484517" y="1396073"/>
            <a:ext cx="8229600" cy="4395128"/>
          </a:xfrm>
        </p:spPr>
        <p:txBody>
          <a:bodyPr>
            <a:normAutofit fontScale="85000" lnSpcReduction="10000"/>
          </a:bodyPr>
          <a:lstStyle/>
          <a:p>
            <a:r>
              <a:rPr lang="en-US" dirty="0"/>
              <a:t>We’re encouraging all partners to take and share a #</a:t>
            </a:r>
            <a:r>
              <a:rPr lang="en-US" dirty="0" err="1"/>
              <a:t>SafetySelfie</a:t>
            </a:r>
            <a:r>
              <a:rPr lang="en-US" dirty="0"/>
              <a:t> this summer! All you need to do is:</a:t>
            </a:r>
          </a:p>
          <a:p>
            <a:pPr marL="914400" lvl="1" indent="-514350">
              <a:buFont typeface="+mj-lt"/>
              <a:buAutoNum type="arabicPeriod"/>
            </a:pPr>
            <a:r>
              <a:rPr lang="en-US" dirty="0"/>
              <a:t>Take the </a:t>
            </a:r>
            <a:r>
              <a:rPr lang="en-US" i="1" dirty="0"/>
              <a:t>Pool Safely </a:t>
            </a:r>
            <a:r>
              <a:rPr lang="en-US" dirty="0"/>
              <a:t>Pledge at PoolSafely.gov/Pledge</a:t>
            </a:r>
          </a:p>
          <a:p>
            <a:pPr marL="914400" lvl="1" indent="-514350">
              <a:buFont typeface="+mj-lt"/>
              <a:buAutoNum type="arabicPeriod"/>
            </a:pPr>
            <a:r>
              <a:rPr lang="en-US" dirty="0"/>
              <a:t>Take a selfie showing that you took the Pledge (a photo with your phone, computer, or a hard copy of the Pledge)</a:t>
            </a:r>
          </a:p>
          <a:p>
            <a:pPr marL="914400" lvl="1" indent="-514350">
              <a:buFont typeface="+mj-lt"/>
              <a:buAutoNum type="arabicPeriod"/>
            </a:pPr>
            <a:r>
              <a:rPr lang="en-US" dirty="0"/>
              <a:t>Share the #</a:t>
            </a:r>
            <a:r>
              <a:rPr lang="en-US" dirty="0" err="1"/>
              <a:t>SafetySelfie</a:t>
            </a:r>
            <a:r>
              <a:rPr lang="en-US" dirty="0"/>
              <a:t> on Twitter or Facebook: </a:t>
            </a:r>
            <a:r>
              <a:rPr lang="en-US" i="1" dirty="0"/>
              <a:t>I took the @PoolSafely Pledge &amp; you should too! https://www.poolsafely.gov/pledge/</a:t>
            </a:r>
          </a:p>
          <a:p>
            <a:pPr marL="914400" lvl="1" indent="-514350">
              <a:buFont typeface="+mj-lt"/>
              <a:buAutoNum type="arabicPeriod"/>
            </a:pPr>
            <a:r>
              <a:rPr lang="en-US" dirty="0"/>
              <a:t>Make sure to tag @PoolSafely on social media and encourage your friends to do the same. We may feature your #</a:t>
            </a:r>
            <a:r>
              <a:rPr lang="en-US" dirty="0" err="1"/>
              <a:t>SafetySelfie</a:t>
            </a:r>
            <a:r>
              <a:rPr lang="en-US" dirty="0"/>
              <a:t> on social media or the blog!</a:t>
            </a:r>
          </a:p>
        </p:txBody>
      </p:sp>
    </p:spTree>
    <p:extLst>
      <p:ext uri="{BB962C8B-B14F-4D97-AF65-F5344CB8AC3E}">
        <p14:creationId xmlns:p14="http://schemas.microsoft.com/office/powerpoint/2010/main" val="404753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Sample Partner Safety Selfies</a:t>
            </a:r>
            <a:endParaRPr lang="en-US" dirty="0"/>
          </a:p>
        </p:txBody>
      </p:sp>
      <p:pic>
        <p:nvPicPr>
          <p:cNvPr id="5" name="Picture 4">
            <a:extLst>
              <a:ext uri="{FF2B5EF4-FFF2-40B4-BE49-F238E27FC236}">
                <a16:creationId xmlns:a16="http://schemas.microsoft.com/office/drawing/2014/main" id="{EEBEAEAD-C12D-4137-B03D-C16A8605BD10}"/>
              </a:ext>
            </a:extLst>
          </p:cNvPr>
          <p:cNvPicPr>
            <a:picLocks noChangeAspect="1"/>
          </p:cNvPicPr>
          <p:nvPr/>
        </p:nvPicPr>
        <p:blipFill>
          <a:blip r:embed="rId2"/>
          <a:stretch>
            <a:fillRect/>
          </a:stretch>
        </p:blipFill>
        <p:spPr>
          <a:xfrm>
            <a:off x="2047875" y="1066800"/>
            <a:ext cx="5048250" cy="5048250"/>
          </a:xfrm>
          <a:prstGeom prst="rect">
            <a:avLst/>
          </a:prstGeom>
        </p:spPr>
      </p:pic>
    </p:spTree>
    <p:extLst>
      <p:ext uri="{BB962C8B-B14F-4D97-AF65-F5344CB8AC3E}">
        <p14:creationId xmlns:p14="http://schemas.microsoft.com/office/powerpoint/2010/main" val="388944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Pool Safely </a:t>
            </a:r>
            <a:r>
              <a:rPr lang="en-US" b="1" dirty="0"/>
              <a:t>Hashtags</a:t>
            </a:r>
            <a:endParaRPr lang="en-US" b="1" i="1" dirty="0"/>
          </a:p>
        </p:txBody>
      </p:sp>
      <p:sp>
        <p:nvSpPr>
          <p:cNvPr id="3" name="Content Placeholder 2"/>
          <p:cNvSpPr>
            <a:spLocks noGrp="1"/>
          </p:cNvSpPr>
          <p:nvPr>
            <p:ph idx="1"/>
          </p:nvPr>
        </p:nvSpPr>
        <p:spPr>
          <a:xfrm>
            <a:off x="457200" y="1600200"/>
            <a:ext cx="8001000" cy="4525963"/>
          </a:xfrm>
        </p:spPr>
        <p:txBody>
          <a:bodyPr>
            <a:normAutofit fontScale="92500" lnSpcReduction="10000"/>
          </a:bodyPr>
          <a:lstStyle/>
          <a:p>
            <a:r>
              <a:rPr lang="en-US" dirty="0"/>
              <a:t>Campaign hashtags to use when posting about </a:t>
            </a:r>
            <a:r>
              <a:rPr lang="en-US" i="1" dirty="0"/>
              <a:t>Pool Safely </a:t>
            </a:r>
            <a:r>
              <a:rPr lang="en-US" dirty="0"/>
              <a:t>on social media:</a:t>
            </a:r>
          </a:p>
          <a:p>
            <a:pPr marL="0" indent="0">
              <a:buNone/>
            </a:pPr>
            <a:endParaRPr lang="en-US" sz="1200" dirty="0"/>
          </a:p>
          <a:p>
            <a:pPr lvl="1"/>
            <a:r>
              <a:rPr lang="en-US" dirty="0"/>
              <a:t>English:</a:t>
            </a:r>
          </a:p>
          <a:p>
            <a:pPr lvl="2"/>
            <a:r>
              <a:rPr lang="en-US" dirty="0"/>
              <a:t>#</a:t>
            </a:r>
            <a:r>
              <a:rPr lang="en-US" dirty="0" err="1"/>
              <a:t>PoolSafely</a:t>
            </a:r>
            <a:endParaRPr lang="en-US" sz="1200" dirty="0"/>
          </a:p>
          <a:p>
            <a:pPr lvl="2"/>
            <a:r>
              <a:rPr lang="en-US" dirty="0"/>
              <a:t>#</a:t>
            </a:r>
            <a:r>
              <a:rPr lang="en-US" dirty="0" err="1"/>
              <a:t>TakethePledge</a:t>
            </a:r>
            <a:endParaRPr lang="en-US" dirty="0"/>
          </a:p>
          <a:p>
            <a:pPr lvl="2"/>
            <a:r>
              <a:rPr lang="en-US" dirty="0"/>
              <a:t>#</a:t>
            </a:r>
            <a:r>
              <a:rPr lang="en-US" dirty="0" err="1"/>
              <a:t>SafetySelfie</a:t>
            </a:r>
            <a:endParaRPr lang="en-US" dirty="0"/>
          </a:p>
          <a:p>
            <a:pPr lvl="2"/>
            <a:r>
              <a:rPr lang="en-US" dirty="0"/>
              <a:t>#</a:t>
            </a:r>
            <a:r>
              <a:rPr lang="en-US" dirty="0" err="1"/>
              <a:t>stopdrowning</a:t>
            </a:r>
            <a:endParaRPr lang="en-US" dirty="0"/>
          </a:p>
          <a:p>
            <a:pPr lvl="2"/>
            <a:r>
              <a:rPr lang="en-US" dirty="0"/>
              <a:t>#</a:t>
            </a:r>
            <a:r>
              <a:rPr lang="en-US" dirty="0" err="1"/>
              <a:t>WaterSafety</a:t>
            </a:r>
            <a:endParaRPr lang="en-US" dirty="0"/>
          </a:p>
          <a:p>
            <a:pPr marL="457200" lvl="1" indent="0">
              <a:buNone/>
            </a:pPr>
            <a:endParaRPr lang="en-US" sz="1200" dirty="0"/>
          </a:p>
          <a:p>
            <a:pPr lvl="1"/>
            <a:r>
              <a:rPr lang="es-US" dirty="0" err="1"/>
              <a:t>Spanish</a:t>
            </a:r>
            <a:endParaRPr lang="es-US" dirty="0"/>
          </a:p>
          <a:p>
            <a:pPr lvl="2"/>
            <a:r>
              <a:rPr lang="es-US" dirty="0"/>
              <a:t>#</a:t>
            </a:r>
            <a:r>
              <a:rPr lang="es-US" dirty="0" err="1"/>
              <a:t>PiscinaSegura</a:t>
            </a:r>
            <a:endParaRPr lang="en-US" dirty="0"/>
          </a:p>
        </p:txBody>
      </p:sp>
    </p:spTree>
    <p:extLst>
      <p:ext uri="{BB962C8B-B14F-4D97-AF65-F5344CB8AC3E}">
        <p14:creationId xmlns:p14="http://schemas.microsoft.com/office/powerpoint/2010/main" val="231928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of Contents</a:t>
            </a:r>
          </a:p>
        </p:txBody>
      </p:sp>
      <p:sp>
        <p:nvSpPr>
          <p:cNvPr id="3" name="Content Placeholder 2"/>
          <p:cNvSpPr>
            <a:spLocks noGrp="1"/>
          </p:cNvSpPr>
          <p:nvPr>
            <p:ph idx="1"/>
          </p:nvPr>
        </p:nvSpPr>
        <p:spPr>
          <a:xfrm>
            <a:off x="685800" y="1371600"/>
            <a:ext cx="8001000" cy="4754563"/>
          </a:xfrm>
        </p:spPr>
        <p:txBody>
          <a:bodyPr/>
          <a:lstStyle/>
          <a:p>
            <a:r>
              <a:rPr lang="en-US" dirty="0"/>
              <a:t>Messaging……………………………3</a:t>
            </a:r>
          </a:p>
          <a:p>
            <a:pPr marL="0" indent="0">
              <a:buNone/>
            </a:pPr>
            <a:endParaRPr lang="en-US" sz="1400" dirty="0"/>
          </a:p>
          <a:p>
            <a:r>
              <a:rPr lang="en-US" dirty="0"/>
              <a:t>Social Media…………………………10</a:t>
            </a:r>
          </a:p>
          <a:p>
            <a:pPr marL="0" indent="0">
              <a:buNone/>
            </a:pPr>
            <a:endParaRPr lang="en-US" sz="1400" dirty="0"/>
          </a:p>
          <a:p>
            <a:r>
              <a:rPr lang="en-US" dirty="0"/>
              <a:t>Visuals………………………………….20</a:t>
            </a:r>
          </a:p>
          <a:p>
            <a:pPr marL="0" indent="0">
              <a:buNone/>
            </a:pPr>
            <a:endParaRPr lang="en-US" sz="1400" dirty="0"/>
          </a:p>
          <a:p>
            <a:r>
              <a:rPr lang="en-US" dirty="0"/>
              <a:t>Resources…………………………….24</a:t>
            </a:r>
          </a:p>
          <a:p>
            <a:pPr marL="0" indent="0">
              <a:buNone/>
            </a:pPr>
            <a:endParaRPr lang="en-US" sz="1400" dirty="0"/>
          </a:p>
          <a:p>
            <a:r>
              <a:rPr lang="en-US" dirty="0"/>
              <a:t>Contact Information…………….31</a:t>
            </a:r>
          </a:p>
        </p:txBody>
      </p:sp>
    </p:spTree>
    <p:extLst>
      <p:ext uri="{BB962C8B-B14F-4D97-AF65-F5344CB8AC3E}">
        <p14:creationId xmlns:p14="http://schemas.microsoft.com/office/powerpoint/2010/main" val="76782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Visuals</a:t>
            </a:r>
          </a:p>
        </p:txBody>
      </p:sp>
      <p:sp>
        <p:nvSpPr>
          <p:cNvPr id="5" name="Text Placeholder 4"/>
          <p:cNvSpPr>
            <a:spLocks noGrp="1"/>
          </p:cNvSpPr>
          <p:nvPr>
            <p:ph type="body" idx="1"/>
          </p:nvPr>
        </p:nvSpPr>
        <p:spPr/>
        <p:txBody>
          <a:bodyPr/>
          <a:lstStyle/>
          <a:p>
            <a:r>
              <a:rPr lang="en-US" i="1" dirty="0"/>
              <a:t>Pool Safely</a:t>
            </a:r>
            <a:r>
              <a:rPr lang="en-US" dirty="0"/>
              <a:t> Partner Toolkit</a:t>
            </a:r>
          </a:p>
        </p:txBody>
      </p:sp>
    </p:spTree>
    <p:extLst>
      <p:ext uri="{BB962C8B-B14F-4D97-AF65-F5344CB8AC3E}">
        <p14:creationId xmlns:p14="http://schemas.microsoft.com/office/powerpoint/2010/main" val="65493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44" y="152400"/>
            <a:ext cx="8229600" cy="1143000"/>
          </a:xfrm>
        </p:spPr>
        <p:txBody>
          <a:bodyPr>
            <a:normAutofit/>
          </a:bodyPr>
          <a:lstStyle/>
          <a:p>
            <a:r>
              <a:rPr lang="en-US" b="1" dirty="0"/>
              <a:t>Visual/Logo Library </a:t>
            </a:r>
            <a:endParaRPr lang="en-US" b="1" i="1" dirty="0"/>
          </a:p>
        </p:txBody>
      </p:sp>
      <p:sp>
        <p:nvSpPr>
          <p:cNvPr id="8" name="Content Placeholder 2"/>
          <p:cNvSpPr>
            <a:spLocks noGrp="1"/>
          </p:cNvSpPr>
          <p:nvPr>
            <p:ph idx="1"/>
          </p:nvPr>
        </p:nvSpPr>
        <p:spPr>
          <a:xfrm>
            <a:off x="455744" y="1143000"/>
            <a:ext cx="8229600" cy="4525963"/>
          </a:xfrm>
        </p:spPr>
        <p:txBody>
          <a:bodyPr/>
          <a:lstStyle/>
          <a:p>
            <a:r>
              <a:rPr lang="en-US" dirty="0"/>
              <a:t>You can include any of these English/Spanish logos or images in social media posts, newsletters or on your website as long as you attribute them to </a:t>
            </a:r>
            <a:r>
              <a:rPr lang="en-US" i="1" dirty="0"/>
              <a:t>Pool Safely.</a:t>
            </a:r>
            <a:endParaRPr lang="en-US" dirty="0"/>
          </a:p>
        </p:txBody>
      </p:sp>
      <p:pic>
        <p:nvPicPr>
          <p:cNvPr id="9" name="Picture 2" descr="C:\Users\laura.shuey-kostelac\Downloads\PS_logo_FINA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276600"/>
            <a:ext cx="3886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laura.shuey-kostelac\Downloads\PS_logo_spanish_hi 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1476" y="3465576"/>
            <a:ext cx="2231136" cy="213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6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877" y="2971800"/>
            <a:ext cx="3971636" cy="14664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657692"/>
            <a:ext cx="4265744" cy="1575045"/>
          </a:xfrm>
          <a:prstGeom prst="rect">
            <a:avLst/>
          </a:prstGeom>
        </p:spPr>
      </p:pic>
      <p:pic>
        <p:nvPicPr>
          <p:cNvPr id="3076" name="Picture 4" descr="C:\Users\laura.shuey-kostelac\Downloads\TeachKidstoSwim 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68" y="411892"/>
            <a:ext cx="2462048" cy="20375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shuey-kostelac\Downloads\Pledge Bo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70703"/>
            <a:ext cx="2117792" cy="24486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aura.shuey-kostelac\Downloads\Water Watc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7297" y="542587"/>
            <a:ext cx="3333398" cy="187391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aura.shuey-kostelac\Downloads\SongFinalScre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602" y="2848232"/>
            <a:ext cx="2592779" cy="1397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poolsafely.gov/wp-content/uploads/2014/08/CPSC_PledgeSticker_English_O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3317" y="2626676"/>
            <a:ext cx="1752601"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653EB8-3AE1-424C-85D7-F405C610B8E3}"/>
              </a:ext>
            </a:extLst>
          </p:cNvPr>
          <p:cNvPicPr>
            <a:picLocks noChangeAspect="1"/>
          </p:cNvPicPr>
          <p:nvPr/>
        </p:nvPicPr>
        <p:blipFill>
          <a:blip r:embed="rId10"/>
          <a:stretch>
            <a:fillRect/>
          </a:stretch>
        </p:blipFill>
        <p:spPr>
          <a:xfrm>
            <a:off x="1236264" y="4562797"/>
            <a:ext cx="2805305" cy="1575045"/>
          </a:xfrm>
          <a:prstGeom prst="rect">
            <a:avLst/>
          </a:prstGeom>
        </p:spPr>
      </p:pic>
    </p:spTree>
    <p:extLst>
      <p:ext uri="{BB962C8B-B14F-4D97-AF65-F5344CB8AC3E}">
        <p14:creationId xmlns:p14="http://schemas.microsoft.com/office/powerpoint/2010/main" val="418948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6657"/>
            <a:ext cx="2835276" cy="188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laura.shuey-kostelac\Downloads\4743407358_5bb49bf927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656529"/>
            <a:ext cx="2743200" cy="1822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aura.shuey-kostelac\Downloads\4743407182_afd7b6900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46657"/>
            <a:ext cx="2743200" cy="182422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laura.shuey-kostelac\Downloads\4742770405_4ab79db58e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656529"/>
            <a:ext cx="2667000" cy="17735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laura.shuey-kostelac\Downloads\4743407096_3f6f13f8f1_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89" y="2665049"/>
            <a:ext cx="2743200" cy="18242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7400" y="4703805"/>
            <a:ext cx="5669757" cy="1520508"/>
          </a:xfrm>
          <a:prstGeom prst="rect">
            <a:avLst/>
          </a:prstGeom>
        </p:spPr>
      </p:pic>
      <p:sp>
        <p:nvSpPr>
          <p:cNvPr id="2" name="AutoShape 2" descr="https://finnpartners.app.box.com/representation/file_version_120011957308/image_2048/1.pn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56209A35-390C-4880-B875-74708853275E}"/>
              </a:ext>
            </a:extLst>
          </p:cNvPr>
          <p:cNvPicPr>
            <a:picLocks noChangeAspect="1"/>
          </p:cNvPicPr>
          <p:nvPr/>
        </p:nvPicPr>
        <p:blipFill>
          <a:blip r:embed="rId9"/>
          <a:stretch>
            <a:fillRect/>
          </a:stretch>
        </p:blipFill>
        <p:spPr>
          <a:xfrm>
            <a:off x="685800" y="449095"/>
            <a:ext cx="1831851" cy="1952219"/>
          </a:xfrm>
          <a:prstGeom prst="rect">
            <a:avLst/>
          </a:prstGeom>
        </p:spPr>
      </p:pic>
    </p:spTree>
    <p:extLst>
      <p:ext uri="{BB962C8B-B14F-4D97-AF65-F5344CB8AC3E}">
        <p14:creationId xmlns:p14="http://schemas.microsoft.com/office/powerpoint/2010/main" val="100722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 </a:t>
            </a:r>
          </a:p>
        </p:txBody>
      </p:sp>
      <p:sp>
        <p:nvSpPr>
          <p:cNvPr id="5" name="Text Placeholder 4"/>
          <p:cNvSpPr>
            <a:spLocks noGrp="1"/>
          </p:cNvSpPr>
          <p:nvPr>
            <p:ph type="body" idx="1"/>
          </p:nvPr>
        </p:nvSpPr>
        <p:spPr/>
        <p:txBody>
          <a:bodyPr/>
          <a:lstStyle/>
          <a:p>
            <a:r>
              <a:rPr lang="en-US" i="1" dirty="0"/>
              <a:t>Pool Safely</a:t>
            </a:r>
            <a:r>
              <a:rPr lang="en-US" dirty="0"/>
              <a:t> Partner Toolkit</a:t>
            </a:r>
          </a:p>
        </p:txBody>
      </p:sp>
    </p:spTree>
    <p:extLst>
      <p:ext uri="{BB962C8B-B14F-4D97-AF65-F5344CB8AC3E}">
        <p14:creationId xmlns:p14="http://schemas.microsoft.com/office/powerpoint/2010/main" val="1449027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18" y="171635"/>
            <a:ext cx="8229600" cy="1143000"/>
          </a:xfrm>
        </p:spPr>
        <p:txBody>
          <a:bodyPr/>
          <a:lstStyle/>
          <a:p>
            <a:r>
              <a:rPr lang="en-US" b="1" dirty="0"/>
              <a:t>The </a:t>
            </a:r>
            <a:r>
              <a:rPr lang="en-US" b="1" i="1" dirty="0"/>
              <a:t>Pool Safely </a:t>
            </a:r>
            <a:r>
              <a:rPr lang="en-US" b="1" dirty="0"/>
              <a:t>Pledge</a:t>
            </a:r>
          </a:p>
        </p:txBody>
      </p:sp>
      <p:sp>
        <p:nvSpPr>
          <p:cNvPr id="5" name="Content Placeholder 2"/>
          <p:cNvSpPr txBox="1">
            <a:spLocks/>
          </p:cNvSpPr>
          <p:nvPr/>
        </p:nvSpPr>
        <p:spPr>
          <a:xfrm>
            <a:off x="609600" y="4628171"/>
            <a:ext cx="8381999" cy="1447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900" dirty="0">
                <a:latin typeface="Calibri" pitchFamily="34" charset="0"/>
              </a:rPr>
              <a:t>To take the </a:t>
            </a:r>
            <a:r>
              <a:rPr lang="en-US" sz="2900" i="1" dirty="0">
                <a:latin typeface="Calibri" pitchFamily="34" charset="0"/>
              </a:rPr>
              <a:t>Pool Safely </a:t>
            </a:r>
            <a:r>
              <a:rPr lang="en-US" sz="2900" dirty="0">
                <a:latin typeface="Calibri" pitchFamily="34" charset="0"/>
              </a:rPr>
              <a:t>Pledge (both kid &amp; adult versions):  </a:t>
            </a:r>
          </a:p>
          <a:p>
            <a:pPr lvl="1"/>
            <a:r>
              <a:rPr lang="en-US" sz="2500" dirty="0">
                <a:latin typeface="Calibri" pitchFamily="34" charset="0"/>
              </a:rPr>
              <a:t>English: </a:t>
            </a:r>
            <a:r>
              <a:rPr lang="en-US" sz="2500" dirty="0">
                <a:latin typeface="Calibri" pitchFamily="34" charset="0"/>
                <a:hlinkClick r:id="rId3"/>
              </a:rPr>
              <a:t>www.poolsafely.gov/pledge</a:t>
            </a:r>
            <a:endParaRPr lang="en-US" sz="2500" dirty="0">
              <a:latin typeface="Calibri" pitchFamily="34" charset="0"/>
            </a:endParaRPr>
          </a:p>
          <a:p>
            <a:pPr lvl="1"/>
            <a:r>
              <a:rPr lang="en-US" sz="2500" dirty="0">
                <a:latin typeface="Calibri" pitchFamily="34" charset="0"/>
              </a:rPr>
              <a:t>Spanish: </a:t>
            </a:r>
            <a:r>
              <a:rPr lang="en-US" sz="2500" dirty="0">
                <a:latin typeface="Calibri" pitchFamily="34" charset="0"/>
                <a:hlinkClick r:id="rId4"/>
              </a:rPr>
              <a:t>http://www.poolsafely.gov/promesa/</a:t>
            </a:r>
            <a:r>
              <a:rPr lang="en-US" sz="2500" dirty="0">
                <a:latin typeface="Calibri" pitchFamily="34" charset="0"/>
              </a:rPr>
              <a:t> </a:t>
            </a:r>
            <a:endParaRPr lang="en-US" sz="2400" dirty="0"/>
          </a:p>
          <a:p>
            <a:pPr marL="0" indent="0" algn="ctr">
              <a:buFont typeface="Arial" pitchFamily="34" charset="0"/>
              <a:buNone/>
            </a:pPr>
            <a:endParaRPr lang="en-US" sz="2900" dirty="0">
              <a:latin typeface="Calibri" pitchFamily="34" charset="0"/>
            </a:endParaRPr>
          </a:p>
          <a:p>
            <a:pPr lvl="1"/>
            <a:endParaRPr lang="en-US" dirty="0"/>
          </a:p>
        </p:txBody>
      </p:sp>
      <p:pic>
        <p:nvPicPr>
          <p:cNvPr id="4" name="Picture 3"/>
          <p:cNvPicPr>
            <a:picLocks noChangeAspect="1"/>
          </p:cNvPicPr>
          <p:nvPr/>
        </p:nvPicPr>
        <p:blipFill>
          <a:blip r:embed="rId5"/>
          <a:stretch>
            <a:fillRect/>
          </a:stretch>
        </p:blipFill>
        <p:spPr>
          <a:xfrm>
            <a:off x="1750735" y="1295400"/>
            <a:ext cx="2608907" cy="3304615"/>
          </a:xfrm>
          <a:prstGeom prst="rect">
            <a:avLst/>
          </a:prstGeom>
        </p:spPr>
      </p:pic>
      <p:pic>
        <p:nvPicPr>
          <p:cNvPr id="6" name="Picture 5"/>
          <p:cNvPicPr>
            <a:picLocks noChangeAspect="1"/>
          </p:cNvPicPr>
          <p:nvPr/>
        </p:nvPicPr>
        <p:blipFill>
          <a:blip r:embed="rId6"/>
          <a:stretch>
            <a:fillRect/>
          </a:stretch>
        </p:blipFill>
        <p:spPr>
          <a:xfrm>
            <a:off x="4577918" y="1295400"/>
            <a:ext cx="2597989" cy="3331291"/>
          </a:xfrm>
          <a:prstGeom prst="rect">
            <a:avLst/>
          </a:prstGeom>
        </p:spPr>
      </p:pic>
    </p:spTree>
    <p:extLst>
      <p:ext uri="{BB962C8B-B14F-4D97-AF65-F5344CB8AC3E}">
        <p14:creationId xmlns:p14="http://schemas.microsoft.com/office/powerpoint/2010/main" val="309212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928" y="4267200"/>
            <a:ext cx="8229600" cy="1143000"/>
          </a:xfrm>
        </p:spPr>
        <p:txBody>
          <a:bodyPr>
            <a:normAutofit fontScale="90000"/>
          </a:bodyPr>
          <a:lstStyle/>
          <a:p>
            <a:pPr algn="l"/>
            <a:r>
              <a:rPr lang="en-US" sz="3600" dirty="0">
                <a:latin typeface="Calibri" pitchFamily="34" charset="0"/>
              </a:rPr>
              <a:t>To watch the </a:t>
            </a:r>
            <a:r>
              <a:rPr lang="en-US" sz="3600" i="1" dirty="0">
                <a:latin typeface="Calibri" pitchFamily="34" charset="0"/>
              </a:rPr>
              <a:t>Pool Safely </a:t>
            </a:r>
            <a:r>
              <a:rPr lang="en-US" sz="3600" dirty="0">
                <a:latin typeface="Calibri" pitchFamily="34" charset="0"/>
              </a:rPr>
              <a:t>song video by Laurie </a:t>
            </a:r>
            <a:r>
              <a:rPr lang="en-US" sz="3600" dirty="0" err="1">
                <a:latin typeface="Calibri" pitchFamily="34" charset="0"/>
              </a:rPr>
              <a:t>Berkner</a:t>
            </a:r>
            <a:r>
              <a:rPr lang="en-US" sz="3600" dirty="0">
                <a:latin typeface="Calibri" pitchFamily="34" charset="0"/>
              </a:rPr>
              <a:t>:</a:t>
            </a:r>
            <a:br>
              <a:rPr lang="en-US" sz="3600" dirty="0">
                <a:latin typeface="Calibri" pitchFamily="34" charset="0"/>
              </a:rPr>
            </a:br>
            <a:r>
              <a:rPr lang="en-US" sz="3600" dirty="0">
                <a:latin typeface="Calibri" pitchFamily="34" charset="0"/>
                <a:hlinkClick r:id="rId3"/>
              </a:rPr>
              <a:t>http://bit.ly/LBPSsong</a:t>
            </a:r>
            <a:r>
              <a:rPr lang="en-US" sz="3600" dirty="0">
                <a:latin typeface="Calibri" pitchFamily="34" charset="0"/>
              </a:rPr>
              <a:t> </a:t>
            </a:r>
            <a:br>
              <a:rPr lang="en-US" dirty="0">
                <a:latin typeface="Calibri" pitchFamily="34" charset="0"/>
              </a:rPr>
            </a:b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447800"/>
            <a:ext cx="8312728" cy="2229297"/>
          </a:xfrm>
          <a:prstGeom prst="rect">
            <a:avLst/>
          </a:prstGeom>
        </p:spPr>
      </p:pic>
      <p:sp>
        <p:nvSpPr>
          <p:cNvPr id="2" name="TextBox 1"/>
          <p:cNvSpPr txBox="1"/>
          <p:nvPr/>
        </p:nvSpPr>
        <p:spPr>
          <a:xfrm>
            <a:off x="304800" y="356528"/>
            <a:ext cx="8312728" cy="707886"/>
          </a:xfrm>
          <a:prstGeom prst="rect">
            <a:avLst/>
          </a:prstGeom>
          <a:noFill/>
        </p:spPr>
        <p:txBody>
          <a:bodyPr wrap="square" rtlCol="0">
            <a:spAutoFit/>
          </a:bodyPr>
          <a:lstStyle/>
          <a:p>
            <a:pPr algn="ctr"/>
            <a:r>
              <a:rPr lang="en-US" sz="4000" b="1" dirty="0">
                <a:latin typeface="+mj-lt"/>
              </a:rPr>
              <a:t>The </a:t>
            </a:r>
            <a:r>
              <a:rPr lang="en-US" sz="4000" b="1" i="1" dirty="0">
                <a:latin typeface="+mj-lt"/>
              </a:rPr>
              <a:t>Pool Safely </a:t>
            </a:r>
            <a:r>
              <a:rPr lang="en-US" sz="4000" b="1" dirty="0">
                <a:latin typeface="+mj-lt"/>
              </a:rPr>
              <a:t>Song</a:t>
            </a:r>
          </a:p>
        </p:txBody>
      </p:sp>
    </p:spTree>
    <p:extLst>
      <p:ext uri="{BB962C8B-B14F-4D97-AF65-F5344CB8AC3E}">
        <p14:creationId xmlns:p14="http://schemas.microsoft.com/office/powerpoint/2010/main" val="1731365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1143000"/>
          </a:xfrm>
        </p:spPr>
        <p:txBody>
          <a:bodyPr>
            <a:normAutofit fontScale="90000"/>
          </a:bodyPr>
          <a:lstStyle/>
          <a:p>
            <a:r>
              <a:rPr lang="en-US" b="1" dirty="0"/>
              <a:t>The Adventures of Splish &amp; Splash: Updated Spring 2018</a:t>
            </a:r>
            <a:br>
              <a:rPr lang="en-US" dirty="0"/>
            </a:br>
            <a:endParaRPr lang="en-US" dirty="0"/>
          </a:p>
        </p:txBody>
      </p:sp>
      <p:sp>
        <p:nvSpPr>
          <p:cNvPr id="3" name="Content Placeholder 2"/>
          <p:cNvSpPr>
            <a:spLocks noGrp="1"/>
          </p:cNvSpPr>
          <p:nvPr>
            <p:ph idx="1"/>
          </p:nvPr>
        </p:nvSpPr>
        <p:spPr>
          <a:xfrm>
            <a:off x="304800" y="1828800"/>
            <a:ext cx="5410200" cy="3834038"/>
          </a:xfrm>
        </p:spPr>
        <p:txBody>
          <a:bodyPr>
            <a:normAutofit lnSpcReduction="10000"/>
          </a:bodyPr>
          <a:lstStyle/>
          <a:p>
            <a:r>
              <a:rPr lang="en-US" sz="2900" dirty="0">
                <a:latin typeface="Calibri" pitchFamily="34" charset="0"/>
              </a:rPr>
              <a:t>A </a:t>
            </a:r>
            <a:r>
              <a:rPr lang="en-US" sz="2900" i="1" dirty="0">
                <a:latin typeface="Calibri" pitchFamily="34" charset="0"/>
              </a:rPr>
              <a:t>Pool Safely </a:t>
            </a:r>
            <a:r>
              <a:rPr lang="en-US" sz="2900" dirty="0">
                <a:latin typeface="Calibri" pitchFamily="34" charset="0"/>
              </a:rPr>
              <a:t>app that helps children learn about the dos and don’ts of water safety</a:t>
            </a:r>
          </a:p>
          <a:p>
            <a:pPr marL="0" indent="0">
              <a:buNone/>
            </a:pPr>
            <a:endParaRPr lang="en-US" sz="2000" dirty="0">
              <a:latin typeface="Calibri" pitchFamily="34" charset="0"/>
            </a:endParaRPr>
          </a:p>
          <a:p>
            <a:r>
              <a:rPr lang="en-US" sz="2900" dirty="0">
                <a:latin typeface="Calibri" pitchFamily="34" charset="0"/>
              </a:rPr>
              <a:t>To download the </a:t>
            </a:r>
            <a:r>
              <a:rPr lang="en-US" sz="2900" i="1" dirty="0">
                <a:latin typeface="Calibri" pitchFamily="34" charset="0"/>
              </a:rPr>
              <a:t>Pool Safely </a:t>
            </a:r>
            <a:r>
              <a:rPr lang="en-US" sz="2900" dirty="0">
                <a:latin typeface="Calibri" pitchFamily="34" charset="0"/>
              </a:rPr>
              <a:t>app on iPhone or Android: </a:t>
            </a:r>
            <a:r>
              <a:rPr lang="en-US" sz="2900" dirty="0">
                <a:solidFill>
                  <a:srgbClr val="FF0000"/>
                </a:solidFill>
                <a:latin typeface="Calibri" pitchFamily="34" charset="0"/>
                <a:hlinkClick r:id="rId3"/>
              </a:rPr>
              <a:t>http://www.poolsafely.gov/parents/kids-corner/</a:t>
            </a:r>
            <a:r>
              <a:rPr lang="en-US" sz="2900" dirty="0">
                <a:solidFill>
                  <a:srgbClr val="FF0000"/>
                </a:solidFill>
                <a:latin typeface="Calibri" pitchFamily="34" charset="0"/>
              </a:rPr>
              <a:t> </a:t>
            </a:r>
            <a:endParaRPr lang="en-US" dirty="0"/>
          </a:p>
          <a:p>
            <a:pPr marL="457200" lvl="1" indent="0">
              <a:buNone/>
            </a:pPr>
            <a:r>
              <a:rPr lang="en-US" sz="2000" dirty="0"/>
              <a:t> </a:t>
            </a:r>
          </a:p>
          <a:p>
            <a:pPr lvl="1"/>
            <a:endParaRPr lang="en-US" dirty="0"/>
          </a:p>
        </p:txBody>
      </p:sp>
      <p:pic>
        <p:nvPicPr>
          <p:cNvPr id="7" name="Picture 6">
            <a:extLst>
              <a:ext uri="{FF2B5EF4-FFF2-40B4-BE49-F238E27FC236}">
                <a16:creationId xmlns:a16="http://schemas.microsoft.com/office/drawing/2014/main" id="{7940AEBF-7F55-48B0-9A4D-5E94C012D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198" y="1739556"/>
            <a:ext cx="2984002" cy="1675376"/>
          </a:xfrm>
          <a:prstGeom prst="rect">
            <a:avLst/>
          </a:prstGeom>
        </p:spPr>
      </p:pic>
      <p:pic>
        <p:nvPicPr>
          <p:cNvPr id="8" name="Content Placeholder 4">
            <a:extLst>
              <a:ext uri="{FF2B5EF4-FFF2-40B4-BE49-F238E27FC236}">
                <a16:creationId xmlns:a16="http://schemas.microsoft.com/office/drawing/2014/main" id="{BC15E232-0FB1-4CDB-9E7B-12B3EADD6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198" y="3962401"/>
            <a:ext cx="2991743" cy="1675376"/>
          </a:xfrm>
          <a:prstGeom prst="rect">
            <a:avLst/>
          </a:prstGeom>
          <a:effectLst/>
        </p:spPr>
      </p:pic>
    </p:spTree>
    <p:extLst>
      <p:ext uri="{BB962C8B-B14F-4D97-AF65-F5344CB8AC3E}">
        <p14:creationId xmlns:p14="http://schemas.microsoft.com/office/powerpoint/2010/main" val="42296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i="1" dirty="0"/>
              <a:t>Pool Safely </a:t>
            </a:r>
            <a:r>
              <a:rPr lang="en-US" b="1" dirty="0"/>
              <a:t>Blog</a:t>
            </a:r>
            <a:endParaRPr lang="en-US" i="1" dirty="0"/>
          </a:p>
        </p:txBody>
      </p:sp>
      <p:sp>
        <p:nvSpPr>
          <p:cNvPr id="3" name="Content Placeholder 2"/>
          <p:cNvSpPr>
            <a:spLocks noGrp="1"/>
          </p:cNvSpPr>
          <p:nvPr>
            <p:ph idx="1"/>
          </p:nvPr>
        </p:nvSpPr>
        <p:spPr>
          <a:xfrm>
            <a:off x="215268" y="1481388"/>
            <a:ext cx="4998128" cy="4267200"/>
          </a:xfrm>
        </p:spPr>
        <p:txBody>
          <a:bodyPr>
            <a:normAutofit fontScale="85000" lnSpcReduction="10000"/>
          </a:bodyPr>
          <a:lstStyle/>
          <a:p>
            <a:r>
              <a:rPr lang="en-US" dirty="0"/>
              <a:t>Check out the </a:t>
            </a:r>
            <a:r>
              <a:rPr lang="en-US" i="1" dirty="0"/>
              <a:t>Pool Safely</a:t>
            </a:r>
            <a:r>
              <a:rPr lang="en-US" dirty="0"/>
              <a:t> blog! </a:t>
            </a:r>
            <a:r>
              <a:rPr lang="en-US" sz="2900" dirty="0">
                <a:hlinkClick r:id="rId2"/>
              </a:rPr>
              <a:t>https://www.poolsafely.gov/blog/</a:t>
            </a:r>
            <a:r>
              <a:rPr lang="en-US" sz="2900" dirty="0"/>
              <a:t> </a:t>
            </a:r>
          </a:p>
          <a:p>
            <a:pPr marL="0" indent="0">
              <a:buNone/>
            </a:pPr>
            <a:endParaRPr lang="en-US" dirty="0"/>
          </a:p>
          <a:p>
            <a:r>
              <a:rPr lang="en-US" dirty="0"/>
              <a:t>You’ll get a behind-the-scenes look at the </a:t>
            </a:r>
            <a:r>
              <a:rPr lang="en-US" i="1" dirty="0"/>
              <a:t>Pool Safely </a:t>
            </a:r>
            <a:r>
              <a:rPr lang="en-US" dirty="0"/>
              <a:t>campaign, learn practical safety information and stay up-to-date with the latest activities in the water safety community.</a:t>
            </a:r>
          </a:p>
        </p:txBody>
      </p:sp>
      <p:pic>
        <p:nvPicPr>
          <p:cNvPr id="7" name="Picture 6">
            <a:extLst>
              <a:ext uri="{FF2B5EF4-FFF2-40B4-BE49-F238E27FC236}">
                <a16:creationId xmlns:a16="http://schemas.microsoft.com/office/drawing/2014/main" id="{3C668CD1-1AD6-4FFB-AAF4-6DE8FAAE6A73}"/>
              </a:ext>
            </a:extLst>
          </p:cNvPr>
          <p:cNvPicPr>
            <a:picLocks noChangeAspect="1"/>
          </p:cNvPicPr>
          <p:nvPr/>
        </p:nvPicPr>
        <p:blipFill>
          <a:blip r:embed="rId3"/>
          <a:stretch>
            <a:fillRect/>
          </a:stretch>
        </p:blipFill>
        <p:spPr>
          <a:xfrm>
            <a:off x="5354031" y="1472214"/>
            <a:ext cx="3592286" cy="1143000"/>
          </a:xfrm>
          <a:prstGeom prst="rect">
            <a:avLst/>
          </a:prstGeom>
        </p:spPr>
      </p:pic>
      <p:pic>
        <p:nvPicPr>
          <p:cNvPr id="9" name="Picture 8">
            <a:extLst>
              <a:ext uri="{FF2B5EF4-FFF2-40B4-BE49-F238E27FC236}">
                <a16:creationId xmlns:a16="http://schemas.microsoft.com/office/drawing/2014/main" id="{D13BB3B3-FB30-4107-9F32-7330E7D49BB5}"/>
              </a:ext>
            </a:extLst>
          </p:cNvPr>
          <p:cNvPicPr>
            <a:picLocks noChangeAspect="1"/>
          </p:cNvPicPr>
          <p:nvPr/>
        </p:nvPicPr>
        <p:blipFill>
          <a:blip r:embed="rId4"/>
          <a:stretch>
            <a:fillRect/>
          </a:stretch>
        </p:blipFill>
        <p:spPr>
          <a:xfrm>
            <a:off x="5435851" y="2875443"/>
            <a:ext cx="3708149" cy="1059472"/>
          </a:xfrm>
          <a:prstGeom prst="rect">
            <a:avLst/>
          </a:prstGeom>
        </p:spPr>
      </p:pic>
      <p:pic>
        <p:nvPicPr>
          <p:cNvPr id="10" name="Picture 9">
            <a:extLst>
              <a:ext uri="{FF2B5EF4-FFF2-40B4-BE49-F238E27FC236}">
                <a16:creationId xmlns:a16="http://schemas.microsoft.com/office/drawing/2014/main" id="{8E549F9C-AE0A-4DE7-AF2A-4FDB720F3427}"/>
              </a:ext>
            </a:extLst>
          </p:cNvPr>
          <p:cNvPicPr>
            <a:picLocks noChangeAspect="1"/>
          </p:cNvPicPr>
          <p:nvPr/>
        </p:nvPicPr>
        <p:blipFill>
          <a:blip r:embed="rId5"/>
          <a:stretch>
            <a:fillRect/>
          </a:stretch>
        </p:blipFill>
        <p:spPr>
          <a:xfrm>
            <a:off x="5435851" y="4191627"/>
            <a:ext cx="3371850" cy="909077"/>
          </a:xfrm>
          <a:prstGeom prst="rect">
            <a:avLst/>
          </a:prstGeom>
        </p:spPr>
      </p:pic>
      <p:pic>
        <p:nvPicPr>
          <p:cNvPr id="11" name="Picture 10">
            <a:extLst>
              <a:ext uri="{FF2B5EF4-FFF2-40B4-BE49-F238E27FC236}">
                <a16:creationId xmlns:a16="http://schemas.microsoft.com/office/drawing/2014/main" id="{5ADC7B66-9435-449F-82D4-F652599D8C32}"/>
              </a:ext>
            </a:extLst>
          </p:cNvPr>
          <p:cNvPicPr>
            <a:picLocks noChangeAspect="1"/>
          </p:cNvPicPr>
          <p:nvPr/>
        </p:nvPicPr>
        <p:blipFill>
          <a:blip r:embed="rId6"/>
          <a:stretch>
            <a:fillRect/>
          </a:stretch>
        </p:blipFill>
        <p:spPr>
          <a:xfrm>
            <a:off x="5354030" y="5314265"/>
            <a:ext cx="3424169" cy="1059472"/>
          </a:xfrm>
          <a:prstGeom prst="rect">
            <a:avLst/>
          </a:prstGeom>
        </p:spPr>
      </p:pic>
    </p:spTree>
    <p:extLst>
      <p:ext uri="{BB962C8B-B14F-4D97-AF65-F5344CB8AC3E}">
        <p14:creationId xmlns:p14="http://schemas.microsoft.com/office/powerpoint/2010/main" val="222681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43" y="130181"/>
            <a:ext cx="8229600" cy="1143000"/>
          </a:xfrm>
        </p:spPr>
        <p:txBody>
          <a:bodyPr/>
          <a:lstStyle/>
          <a:p>
            <a:r>
              <a:rPr lang="en-US" b="1" dirty="0"/>
              <a:t>Materials Catalog</a:t>
            </a:r>
          </a:p>
        </p:txBody>
      </p:sp>
      <p:sp>
        <p:nvSpPr>
          <p:cNvPr id="4" name="Content Placeholder 3"/>
          <p:cNvSpPr>
            <a:spLocks noGrp="1"/>
          </p:cNvSpPr>
          <p:nvPr>
            <p:ph idx="1"/>
          </p:nvPr>
        </p:nvSpPr>
        <p:spPr>
          <a:xfrm>
            <a:off x="343876" y="1676400"/>
            <a:ext cx="4505855" cy="3517351"/>
          </a:xfrm>
        </p:spPr>
        <p:txBody>
          <a:bodyPr>
            <a:normAutofit/>
          </a:bodyPr>
          <a:lstStyle/>
          <a:p>
            <a:pPr marL="0" indent="0">
              <a:buNone/>
            </a:pPr>
            <a:r>
              <a:rPr lang="en-US" sz="2800" dirty="0"/>
              <a:t>Order or download brochures, tip cards, posters, videos and more in English and Spanish through our online materials catalog:  </a:t>
            </a:r>
            <a:r>
              <a:rPr lang="en-US" sz="2800" dirty="0">
                <a:hlinkClick r:id="rId3"/>
              </a:rPr>
              <a:t>https://www.poolsafely.gov/educational-materials-catalog/</a:t>
            </a:r>
            <a:r>
              <a:rPr lang="en-US" sz="2800"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196" y="1143000"/>
            <a:ext cx="1924479" cy="1924479"/>
          </a:xfrm>
          <a:prstGeom prst="rect">
            <a:avLst/>
          </a:prstGeom>
        </p:spPr>
      </p:pic>
      <p:pic>
        <p:nvPicPr>
          <p:cNvPr id="3" name="Picture 2">
            <a:extLst>
              <a:ext uri="{FF2B5EF4-FFF2-40B4-BE49-F238E27FC236}">
                <a16:creationId xmlns:a16="http://schemas.microsoft.com/office/drawing/2014/main" id="{F57844F5-3EB1-4AA5-863C-24AA545857D4}"/>
              </a:ext>
            </a:extLst>
          </p:cNvPr>
          <p:cNvPicPr>
            <a:picLocks noChangeAspect="1"/>
          </p:cNvPicPr>
          <p:nvPr/>
        </p:nvPicPr>
        <p:blipFill>
          <a:blip r:embed="rId5"/>
          <a:stretch>
            <a:fillRect/>
          </a:stretch>
        </p:blipFill>
        <p:spPr>
          <a:xfrm>
            <a:off x="6771431" y="3463964"/>
            <a:ext cx="1951312" cy="2635351"/>
          </a:xfrm>
          <a:prstGeom prst="rect">
            <a:avLst/>
          </a:prstGeom>
        </p:spPr>
      </p:pic>
      <p:pic>
        <p:nvPicPr>
          <p:cNvPr id="7" name="Picture 6">
            <a:extLst>
              <a:ext uri="{FF2B5EF4-FFF2-40B4-BE49-F238E27FC236}">
                <a16:creationId xmlns:a16="http://schemas.microsoft.com/office/drawing/2014/main" id="{EC8D0DBC-9743-40FD-80E5-8BAAAC5EFA7E}"/>
              </a:ext>
            </a:extLst>
          </p:cNvPr>
          <p:cNvPicPr>
            <a:picLocks noChangeAspect="1"/>
          </p:cNvPicPr>
          <p:nvPr/>
        </p:nvPicPr>
        <p:blipFill>
          <a:blip r:embed="rId6"/>
          <a:stretch>
            <a:fillRect/>
          </a:stretch>
        </p:blipFill>
        <p:spPr>
          <a:xfrm>
            <a:off x="5059266" y="4375117"/>
            <a:ext cx="1481881" cy="1806855"/>
          </a:xfrm>
          <a:prstGeom prst="rect">
            <a:avLst/>
          </a:prstGeom>
        </p:spPr>
      </p:pic>
      <p:pic>
        <p:nvPicPr>
          <p:cNvPr id="8" name="Picture 7">
            <a:extLst>
              <a:ext uri="{FF2B5EF4-FFF2-40B4-BE49-F238E27FC236}">
                <a16:creationId xmlns:a16="http://schemas.microsoft.com/office/drawing/2014/main" id="{8A385748-00A8-456B-9194-7E96B91A6BC4}"/>
              </a:ext>
            </a:extLst>
          </p:cNvPr>
          <p:cNvPicPr>
            <a:picLocks noChangeAspect="1"/>
          </p:cNvPicPr>
          <p:nvPr/>
        </p:nvPicPr>
        <p:blipFill>
          <a:blip r:embed="rId7"/>
          <a:stretch>
            <a:fillRect/>
          </a:stretch>
        </p:blipFill>
        <p:spPr>
          <a:xfrm>
            <a:off x="4651142" y="1976113"/>
            <a:ext cx="1770078" cy="1643167"/>
          </a:xfrm>
          <a:prstGeom prst="rect">
            <a:avLst/>
          </a:prstGeom>
        </p:spPr>
      </p:pic>
    </p:spTree>
    <p:extLst>
      <p:ext uri="{BB962C8B-B14F-4D97-AF65-F5344CB8AC3E}">
        <p14:creationId xmlns:p14="http://schemas.microsoft.com/office/powerpoint/2010/main" val="367675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MESSAGING</a:t>
            </a:r>
          </a:p>
        </p:txBody>
      </p:sp>
      <p:sp>
        <p:nvSpPr>
          <p:cNvPr id="5" name="Text Placeholder 4"/>
          <p:cNvSpPr>
            <a:spLocks noGrp="1"/>
          </p:cNvSpPr>
          <p:nvPr>
            <p:ph type="body" idx="1"/>
          </p:nvPr>
        </p:nvSpPr>
        <p:spPr/>
        <p:txBody>
          <a:bodyPr/>
          <a:lstStyle/>
          <a:p>
            <a:r>
              <a:rPr lang="en-US" i="1" dirty="0"/>
              <a:t>Pool Safely</a:t>
            </a:r>
            <a:r>
              <a:rPr lang="en-US" dirty="0"/>
              <a:t> Partner Toolkit</a:t>
            </a:r>
          </a:p>
        </p:txBody>
      </p:sp>
    </p:spTree>
    <p:extLst>
      <p:ext uri="{BB962C8B-B14F-4D97-AF65-F5344CB8AC3E}">
        <p14:creationId xmlns:p14="http://schemas.microsoft.com/office/powerpoint/2010/main" val="330935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News &amp; Events Page</a:t>
            </a:r>
          </a:p>
        </p:txBody>
      </p:sp>
      <p:sp>
        <p:nvSpPr>
          <p:cNvPr id="3" name="Content Placeholder 2"/>
          <p:cNvSpPr>
            <a:spLocks noGrp="1"/>
          </p:cNvSpPr>
          <p:nvPr>
            <p:ph idx="1"/>
          </p:nvPr>
        </p:nvSpPr>
        <p:spPr>
          <a:xfrm>
            <a:off x="457200" y="1420686"/>
            <a:ext cx="8229600" cy="4525963"/>
          </a:xfrm>
        </p:spPr>
        <p:txBody>
          <a:bodyPr>
            <a:normAutofit lnSpcReduction="10000"/>
          </a:bodyPr>
          <a:lstStyle/>
          <a:p>
            <a:r>
              <a:rPr lang="en-US" dirty="0"/>
              <a:t>Stay up to date with news about </a:t>
            </a:r>
            <a:r>
              <a:rPr lang="en-US" i="1" dirty="0"/>
              <a:t>Pool Safely </a:t>
            </a:r>
            <a:r>
              <a:rPr lang="en-US" dirty="0"/>
              <a:t>and our partners via our News &amp; Events page: </a:t>
            </a:r>
            <a:r>
              <a:rPr lang="en-US" dirty="0">
                <a:hlinkClick r:id="rId2"/>
              </a:rPr>
              <a:t>https://www.poolsafely.gov/news/</a:t>
            </a:r>
            <a:endParaRPr lang="en-US" dirty="0"/>
          </a:p>
          <a:p>
            <a:pPr marL="0" indent="0">
              <a:buNone/>
            </a:pPr>
            <a:endParaRPr lang="en-US" sz="800" dirty="0"/>
          </a:p>
          <a:p>
            <a:r>
              <a:rPr lang="en-US" dirty="0"/>
              <a:t>Partners are encouraged to submit your educational water safety events that you would like us to promote on this page to </a:t>
            </a:r>
            <a:r>
              <a:rPr lang="en-US" u="sng" dirty="0">
                <a:hlinkClick r:id="rId3"/>
              </a:rPr>
              <a:t>poolsafely@cpsc.gov</a:t>
            </a:r>
            <a:r>
              <a:rPr lang="en-US" dirty="0"/>
              <a:t>. </a:t>
            </a:r>
            <a:r>
              <a:rPr lang="en-US" i="1" dirty="0"/>
              <a:t>(Please note that due to government regulations, we are not able to promote fundraisers).</a:t>
            </a:r>
          </a:p>
          <a:p>
            <a:endParaRPr lang="en-US" dirty="0"/>
          </a:p>
        </p:txBody>
      </p:sp>
    </p:spTree>
    <p:extLst>
      <p:ext uri="{BB962C8B-B14F-4D97-AF65-F5344CB8AC3E}">
        <p14:creationId xmlns:p14="http://schemas.microsoft.com/office/powerpoint/2010/main" val="254103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Keep in touch with </a:t>
            </a:r>
            <a:r>
              <a:rPr lang="en-US" b="1" i="1" dirty="0"/>
              <a:t>Pool Safely</a:t>
            </a:r>
            <a:r>
              <a:rPr lang="en-US" b="1" dirty="0"/>
              <a:t>!</a:t>
            </a:r>
            <a:endParaRPr lang="en-US" b="1" i="1" dirty="0"/>
          </a:p>
        </p:txBody>
      </p:sp>
      <p:sp>
        <p:nvSpPr>
          <p:cNvPr id="4" name="Content Placeholder 2"/>
          <p:cNvSpPr>
            <a:spLocks noGrp="1"/>
          </p:cNvSpPr>
          <p:nvPr>
            <p:ph idx="1"/>
          </p:nvPr>
        </p:nvSpPr>
        <p:spPr>
          <a:xfrm>
            <a:off x="457200" y="1393020"/>
            <a:ext cx="8229600" cy="4686300"/>
          </a:xfrm>
        </p:spPr>
        <p:txBody>
          <a:bodyPr>
            <a:noAutofit/>
          </a:bodyPr>
          <a:lstStyle/>
          <a:p>
            <a:r>
              <a:rPr lang="en-US" sz="2000" dirty="0">
                <a:latin typeface="Calibri" pitchFamily="34" charset="0"/>
              </a:rPr>
              <a:t>To follow </a:t>
            </a:r>
            <a:r>
              <a:rPr lang="en-US" sz="2000" i="1" dirty="0">
                <a:latin typeface="Calibri" pitchFamily="34" charset="0"/>
              </a:rPr>
              <a:t>Pool Safely </a:t>
            </a:r>
            <a:r>
              <a:rPr lang="en-US" sz="2000" dirty="0">
                <a:latin typeface="Calibri" pitchFamily="34" charset="0"/>
              </a:rPr>
              <a:t>on Twitter: </a:t>
            </a:r>
            <a:r>
              <a:rPr lang="en-US" sz="2000" dirty="0">
                <a:latin typeface="Calibri" pitchFamily="34" charset="0"/>
                <a:hlinkClick r:id="rId3"/>
              </a:rPr>
              <a:t>https://twitter.com/poolsafely</a:t>
            </a:r>
            <a:r>
              <a:rPr lang="en-US" sz="2000" dirty="0">
                <a:latin typeface="Calibri" pitchFamily="34" charset="0"/>
              </a:rPr>
              <a:t> </a:t>
            </a:r>
          </a:p>
          <a:p>
            <a:pPr marL="0" indent="0">
              <a:buNone/>
            </a:pPr>
            <a:endParaRPr lang="en-US" sz="2000" dirty="0">
              <a:latin typeface="Calibri" pitchFamily="34" charset="0"/>
            </a:endParaRPr>
          </a:p>
          <a:p>
            <a:r>
              <a:rPr lang="en-US" sz="2000" dirty="0">
                <a:latin typeface="Calibri" pitchFamily="34" charset="0"/>
              </a:rPr>
              <a:t>To follow </a:t>
            </a:r>
            <a:r>
              <a:rPr lang="en-US" sz="2000" i="1" dirty="0">
                <a:latin typeface="Calibri" pitchFamily="34" charset="0"/>
              </a:rPr>
              <a:t>Pool Safely </a:t>
            </a:r>
            <a:r>
              <a:rPr lang="en-US" sz="2000" dirty="0">
                <a:latin typeface="Calibri" pitchFamily="34" charset="0"/>
              </a:rPr>
              <a:t>on Facebook: </a:t>
            </a:r>
            <a:r>
              <a:rPr lang="en-US" sz="2000" dirty="0">
                <a:latin typeface="Calibri" pitchFamily="34" charset="0"/>
                <a:hlinkClick r:id="rId4"/>
              </a:rPr>
              <a:t>https://www.facebook.com/poolsafely/</a:t>
            </a:r>
            <a:endParaRPr lang="en-US" sz="2000" dirty="0">
              <a:latin typeface="Calibri" pitchFamily="34" charset="0"/>
            </a:endParaRPr>
          </a:p>
          <a:p>
            <a:pPr marL="0" indent="0">
              <a:buNone/>
            </a:pPr>
            <a:endParaRPr lang="en-US" sz="2000" dirty="0">
              <a:latin typeface="Calibri" pitchFamily="34" charset="0"/>
            </a:endParaRPr>
          </a:p>
          <a:p>
            <a:r>
              <a:rPr lang="en-US" sz="2000" dirty="0">
                <a:latin typeface="Calibri" pitchFamily="34" charset="0"/>
              </a:rPr>
              <a:t>To follow </a:t>
            </a:r>
            <a:r>
              <a:rPr lang="en-US" sz="2000" i="1" dirty="0">
                <a:latin typeface="Calibri" pitchFamily="34" charset="0"/>
              </a:rPr>
              <a:t>Pool Safely </a:t>
            </a:r>
            <a:r>
              <a:rPr lang="en-US" sz="2000" dirty="0">
                <a:latin typeface="Calibri" pitchFamily="34" charset="0"/>
              </a:rPr>
              <a:t>on Flickr: </a:t>
            </a:r>
            <a:r>
              <a:rPr lang="en-US" sz="2000" dirty="0">
                <a:latin typeface="Calibri" pitchFamily="34" charset="0"/>
                <a:hlinkClick r:id="rId5"/>
              </a:rPr>
              <a:t>https://www.flickr.com/photos/poolsafely/</a:t>
            </a:r>
            <a:r>
              <a:rPr lang="en-US" sz="2000" dirty="0">
                <a:latin typeface="Calibri" pitchFamily="34" charset="0"/>
              </a:rPr>
              <a:t> </a:t>
            </a:r>
          </a:p>
          <a:p>
            <a:pPr marL="0" indent="0">
              <a:buNone/>
            </a:pPr>
            <a:endParaRPr lang="en-US" sz="2000" dirty="0">
              <a:latin typeface="Calibri" pitchFamily="34" charset="0"/>
            </a:endParaRPr>
          </a:p>
          <a:p>
            <a:r>
              <a:rPr lang="en-US" sz="2000" dirty="0">
                <a:latin typeface="Calibri" pitchFamily="34" charset="0"/>
              </a:rPr>
              <a:t>To sign up for the </a:t>
            </a:r>
            <a:r>
              <a:rPr lang="en-US" sz="2000" i="1" dirty="0">
                <a:latin typeface="Calibri" pitchFamily="34" charset="0"/>
              </a:rPr>
              <a:t>Pool Safely</a:t>
            </a:r>
            <a:r>
              <a:rPr lang="en-US" sz="2000" dirty="0">
                <a:latin typeface="Calibri" pitchFamily="34" charset="0"/>
              </a:rPr>
              <a:t> email newsletter: </a:t>
            </a:r>
            <a:r>
              <a:rPr lang="en-US" sz="2000" dirty="0">
                <a:latin typeface="Calibri" pitchFamily="34" charset="0"/>
                <a:hlinkClick r:id="rId6"/>
              </a:rPr>
              <a:t>https://www.poolsafely.gov/newsletter/?abc</a:t>
            </a:r>
            <a:r>
              <a:rPr lang="en-US" sz="2000" dirty="0">
                <a:latin typeface="Calibri" pitchFamily="34" charset="0"/>
              </a:rPr>
              <a:t> </a:t>
            </a:r>
          </a:p>
          <a:p>
            <a:pPr marL="0" indent="0">
              <a:buNone/>
            </a:pPr>
            <a:endParaRPr lang="en-US" sz="2000" u="sng" dirty="0">
              <a:latin typeface="Calibri" pitchFamily="34" charset="0"/>
            </a:endParaRPr>
          </a:p>
          <a:p>
            <a:r>
              <a:rPr lang="en-US" sz="2000" dirty="0">
                <a:latin typeface="Calibri" pitchFamily="34" charset="0"/>
              </a:rPr>
              <a:t>To email us your questions, photos and information about your water safety events: </a:t>
            </a:r>
            <a:r>
              <a:rPr lang="en-US" sz="2000" dirty="0">
                <a:latin typeface="Calibri" pitchFamily="34" charset="0"/>
                <a:hlinkClick r:id="rId7"/>
              </a:rPr>
              <a:t>poolsafely@cpsc.gov</a:t>
            </a:r>
            <a:r>
              <a:rPr lang="en-US" sz="2000" dirty="0">
                <a:latin typeface="Calibri" pitchFamily="34" charset="0"/>
              </a:rPr>
              <a:t> </a:t>
            </a:r>
          </a:p>
          <a:p>
            <a:pPr lvl="1"/>
            <a:endParaRPr lang="en-US" sz="2000" dirty="0">
              <a:latin typeface="Calibri" pitchFamily="34" charset="0"/>
            </a:endParaRPr>
          </a:p>
          <a:p>
            <a:pPr lvl="1"/>
            <a:endParaRPr lang="en-US" sz="2000" dirty="0">
              <a:latin typeface="Calibri" pitchFamily="34" charset="0"/>
            </a:endParaRPr>
          </a:p>
          <a:p>
            <a:pPr lvl="1" eaLnBrk="1" hangingPunct="1"/>
            <a:endParaRPr lang="en-US" sz="2000" dirty="0">
              <a:latin typeface="Calibri" pitchFamily="34" charset="0"/>
            </a:endParaRPr>
          </a:p>
        </p:txBody>
      </p:sp>
    </p:spTree>
    <p:extLst>
      <p:ext uri="{BB962C8B-B14F-4D97-AF65-F5344CB8AC3E}">
        <p14:creationId xmlns:p14="http://schemas.microsoft.com/office/powerpoint/2010/main" val="132294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35"/>
            <a:ext cx="8229600" cy="1143000"/>
          </a:xfrm>
        </p:spPr>
        <p:txBody>
          <a:bodyPr>
            <a:normAutofit/>
          </a:bodyPr>
          <a:lstStyle/>
          <a:p>
            <a:r>
              <a:rPr lang="en-US" b="1" i="1" dirty="0"/>
              <a:t>Pool Safely </a:t>
            </a:r>
            <a:r>
              <a:rPr lang="en-US" b="1" dirty="0"/>
              <a:t>Campaign Messaging </a:t>
            </a:r>
            <a:endParaRPr lang="en-US" b="1" i="1" dirty="0"/>
          </a:p>
        </p:txBody>
      </p:sp>
      <p:sp>
        <p:nvSpPr>
          <p:cNvPr id="3" name="Content Placeholder 2"/>
          <p:cNvSpPr>
            <a:spLocks noGrp="1"/>
          </p:cNvSpPr>
          <p:nvPr>
            <p:ph idx="1"/>
          </p:nvPr>
        </p:nvSpPr>
        <p:spPr>
          <a:xfrm>
            <a:off x="228600" y="1219200"/>
            <a:ext cx="8458200" cy="4876800"/>
          </a:xfrm>
        </p:spPr>
        <p:txBody>
          <a:bodyPr>
            <a:normAutofit fontScale="70000" lnSpcReduction="20000"/>
          </a:bodyPr>
          <a:lstStyle/>
          <a:p>
            <a:r>
              <a:rPr lang="en-US" b="1" dirty="0"/>
              <a:t>Please feel free to use these campaign messages when writing about or discussing </a:t>
            </a:r>
            <a:r>
              <a:rPr lang="en-US" b="1" i="1" dirty="0"/>
              <a:t>Pool Safely</a:t>
            </a:r>
            <a:r>
              <a:rPr lang="en-US" b="1" dirty="0"/>
              <a:t>: </a:t>
            </a:r>
          </a:p>
          <a:p>
            <a:endParaRPr lang="en-US" sz="1400" dirty="0"/>
          </a:p>
          <a:p>
            <a:pPr lvl="1"/>
            <a:r>
              <a:rPr lang="en-US" i="1" dirty="0"/>
              <a:t>Pool Safely </a:t>
            </a:r>
            <a:r>
              <a:rPr lang="en-US" dirty="0"/>
              <a:t>is a national public education campaign from the U.S. Consumer Product Safety Commission (CPSC).</a:t>
            </a:r>
          </a:p>
          <a:p>
            <a:pPr lvl="1"/>
            <a:r>
              <a:rPr lang="en-US" dirty="0"/>
              <a:t>Drowning is the number one cause of unintentional death among children ages 1-4; According to 2018 CPSC data, approximately 350 children tragically drown in pools and spas annually.</a:t>
            </a:r>
          </a:p>
          <a:p>
            <a:pPr lvl="1"/>
            <a:r>
              <a:rPr lang="en-US" dirty="0"/>
              <a:t>Drownings happen quickly and are often silent – It’s not like in the movies, where children are portrayed as splashing and yelling for help.</a:t>
            </a:r>
          </a:p>
          <a:p>
            <a:pPr lvl="1"/>
            <a:r>
              <a:rPr lang="en-US" dirty="0"/>
              <a:t>Fatal drownings are 100% preventable, but to prevent these tragedies, we need everyone to always follow simple water safety steps.</a:t>
            </a:r>
          </a:p>
          <a:p>
            <a:pPr lvl="1"/>
            <a:r>
              <a:rPr lang="en-US" dirty="0"/>
              <a:t>In particular, installing more and even stronger layers of protection is key to prevention. </a:t>
            </a:r>
          </a:p>
          <a:p>
            <a:pPr lvl="1"/>
            <a:r>
              <a:rPr lang="en-US" dirty="0"/>
              <a:t>One of the best layers of protection is 4-sided fencing with a self-closing, self-latching gate around all pools and spas.</a:t>
            </a:r>
          </a:p>
          <a:p>
            <a:pPr lvl="1"/>
            <a:r>
              <a:rPr lang="en-US" dirty="0"/>
              <a:t>We must prevent young children from being able to get near the water if an adult isn’t nearby.</a:t>
            </a:r>
          </a:p>
          <a:p>
            <a:pPr lvl="1"/>
            <a:endParaRPr lang="en-US" dirty="0"/>
          </a:p>
        </p:txBody>
      </p:sp>
    </p:spTree>
    <p:extLst>
      <p:ext uri="{BB962C8B-B14F-4D97-AF65-F5344CB8AC3E}">
        <p14:creationId xmlns:p14="http://schemas.microsoft.com/office/powerpoint/2010/main" val="183220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i="1" dirty="0"/>
              <a:t>Pool Safely </a:t>
            </a:r>
            <a:r>
              <a:rPr lang="en-US" b="1" dirty="0"/>
              <a:t>Messaging – Simple Steps</a:t>
            </a:r>
            <a:endParaRPr lang="en-US" b="1" dirty="0">
              <a:solidFill>
                <a:srgbClr val="FF0000"/>
              </a:solidFill>
            </a:endParaRPr>
          </a:p>
        </p:txBody>
      </p:sp>
      <p:sp>
        <p:nvSpPr>
          <p:cNvPr id="3" name="Content Placeholder 2"/>
          <p:cNvSpPr>
            <a:spLocks noGrp="1"/>
          </p:cNvSpPr>
          <p:nvPr>
            <p:ph idx="1"/>
          </p:nvPr>
        </p:nvSpPr>
        <p:spPr>
          <a:xfrm>
            <a:off x="457200" y="1219200"/>
            <a:ext cx="8382000" cy="4876800"/>
          </a:xfrm>
        </p:spPr>
        <p:txBody>
          <a:bodyPr>
            <a:normAutofit fontScale="55000" lnSpcReduction="20000"/>
          </a:bodyPr>
          <a:lstStyle/>
          <a:p>
            <a:pPr lvl="0"/>
            <a:r>
              <a:rPr lang="en-US" sz="3600" b="1" dirty="0"/>
              <a:t>Simple steps can save lives and parents and kids should follow these additional simple safety steps:</a:t>
            </a:r>
          </a:p>
          <a:p>
            <a:pPr marL="0" lvl="0" indent="0">
              <a:buNone/>
            </a:pPr>
            <a:endParaRPr lang="en-US" sz="1800" dirty="0"/>
          </a:p>
          <a:p>
            <a:pPr lvl="1"/>
            <a:r>
              <a:rPr lang="en-US" sz="3100" b="1" dirty="0"/>
              <a:t>Designate a Water Watcher: </a:t>
            </a:r>
            <a:r>
              <a:rPr lang="en-US" sz="3100" dirty="0"/>
              <a:t>Watch children every time they are in or around water – supervision is one of the most important things you can do to keep children safe. Designate a Water Watcher – this is an adult whose only job is to watch children when they’re in the pool. It’s important that they’re not distracted by texting or phone calls.</a:t>
            </a:r>
          </a:p>
          <a:p>
            <a:pPr lvl="1"/>
            <a:r>
              <a:rPr lang="en-US" sz="3100" b="1" dirty="0"/>
              <a:t>Teach Kids to Swim: </a:t>
            </a:r>
            <a:r>
              <a:rPr lang="en-US" sz="3100" dirty="0"/>
              <a:t>While supervision is critical, it’s also important for children to learn how to swim. Kids who can’t swim face a much higher risk of drowning, so sign your children up for swimming lessons. Your local YMCA or parks and rec department are great places to go for information on swimming lessons – many even offer them for free or at a reduced cost.</a:t>
            </a:r>
          </a:p>
          <a:p>
            <a:pPr lvl="1"/>
            <a:r>
              <a:rPr lang="en-US" sz="3100" b="1" dirty="0"/>
              <a:t>Learn CPR: </a:t>
            </a:r>
            <a:r>
              <a:rPr lang="en-US" sz="3100" dirty="0"/>
              <a:t>While you’re children are learning how to swim, it’s important for you to learn CPR. In the case of an emergency, bystander CPR can often make a real difference while you’re waiting for emergency first responders to arrive at the scene. </a:t>
            </a:r>
          </a:p>
          <a:p>
            <a:pPr lvl="1"/>
            <a:r>
              <a:rPr lang="en-US" sz="3100" b="1" dirty="0"/>
              <a:t>Check Drain Covers: </a:t>
            </a:r>
            <a:r>
              <a:rPr lang="en-US" sz="3100" dirty="0"/>
              <a:t>Finally, regardless of whether you’re swimming in your home pool or visiting a public pool, be sure that the drain covers are not lose or broken. Drains should be what we call “VGB compliant,” which means they meet safety standards. If you own a pool and you’re not sure if your covers are safe, a pool technician can let you know. </a:t>
            </a:r>
          </a:p>
          <a:p>
            <a:endParaRPr lang="en-US" dirty="0"/>
          </a:p>
        </p:txBody>
      </p:sp>
    </p:spTree>
    <p:extLst>
      <p:ext uri="{BB962C8B-B14F-4D97-AF65-F5344CB8AC3E}">
        <p14:creationId xmlns:p14="http://schemas.microsoft.com/office/powerpoint/2010/main" val="178736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8229600" cy="1143000"/>
          </a:xfrm>
        </p:spPr>
        <p:txBody>
          <a:bodyPr/>
          <a:lstStyle/>
          <a:p>
            <a:r>
              <a:rPr lang="en-US" b="1" dirty="0"/>
              <a:t>2018 Drowning Data &amp; Messaging</a:t>
            </a:r>
          </a:p>
        </p:txBody>
      </p:sp>
      <p:sp>
        <p:nvSpPr>
          <p:cNvPr id="3" name="Content Placeholder 2"/>
          <p:cNvSpPr>
            <a:spLocks noGrp="1"/>
          </p:cNvSpPr>
          <p:nvPr>
            <p:ph idx="1"/>
          </p:nvPr>
        </p:nvSpPr>
        <p:spPr>
          <a:xfrm>
            <a:off x="167640" y="990600"/>
            <a:ext cx="8839200" cy="4800600"/>
          </a:xfrm>
        </p:spPr>
        <p:txBody>
          <a:bodyPr>
            <a:noAutofit/>
          </a:bodyPr>
          <a:lstStyle/>
          <a:p>
            <a:r>
              <a:rPr lang="en-US" sz="1600" dirty="0"/>
              <a:t>The number of reported fatal child drownings in swimming pools involving children younger than 5 has decreased 17 percent nationwide since 2010, the year that the </a:t>
            </a:r>
            <a:r>
              <a:rPr lang="en-US" sz="1600" i="1" dirty="0"/>
              <a:t>Pool Safely </a:t>
            </a:r>
            <a:r>
              <a:rPr lang="en-US" sz="1600" dirty="0"/>
              <a:t>campaign launched. </a:t>
            </a:r>
          </a:p>
          <a:p>
            <a:r>
              <a:rPr lang="en-US" sz="1600" dirty="0"/>
              <a:t>In 2015, the majority (76 percent) of reported fatal drowning victims younger than 15 were younger than 5.</a:t>
            </a:r>
          </a:p>
          <a:p>
            <a:r>
              <a:rPr lang="en-US" sz="1600" dirty="0"/>
              <a:t>For children younger than 15 years old, boys had twice as many fatal child drownings than girls. </a:t>
            </a:r>
          </a:p>
          <a:p>
            <a:r>
              <a:rPr lang="en-US" sz="1600" dirty="0"/>
              <a:t>For 2015 through 2017, an estimated average of 6,400 children younger than 15 years old were reported as being treated in hospital emergency rooms for non-fatal drowning injuries in pools or spas.</a:t>
            </a:r>
          </a:p>
          <a:p>
            <a:r>
              <a:rPr lang="en-US" sz="1600" dirty="0"/>
              <a:t>Between 2015 and 2017, the majority (73 percent) of children treated in emergency departments for pool- or spa-related, non-fatal drowning injuries were younger than 5 years of age.</a:t>
            </a:r>
          </a:p>
          <a:p>
            <a:r>
              <a:rPr lang="en-US" sz="1600" dirty="0"/>
              <a:t>Between 2015 and 2017, residential locations made up 74 percent of fatal reported incidents and at least 45 percent of non-fatal reported drowning incidents for children younger than 5.</a:t>
            </a:r>
          </a:p>
          <a:p>
            <a:pPr lvl="0"/>
            <a:r>
              <a:rPr lang="en-US" sz="1600" dirty="0"/>
              <a:t>From 2013 through 2017, there were 11 victims of circulation entrapments victims of entrapment in 16 incidents, with 100 percent of the incidents involving children younger than 15 years of age.</a:t>
            </a:r>
          </a:p>
          <a:p>
            <a:pPr lvl="0"/>
            <a:r>
              <a:rPr lang="en-US" sz="1600" dirty="0"/>
              <a:t>From those 11 incidents, there were two fatalities, both in residential spas.</a:t>
            </a:r>
          </a:p>
          <a:p>
            <a:pPr lvl="0"/>
            <a:r>
              <a:rPr lang="en-US" sz="1600" dirty="0"/>
              <a:t>Since the Virginia Graeme Baker Pool &amp; Spa Safety went into effect in Dec. 2008, there have been zero entrapment-related deaths involving children in public pools and spas.</a:t>
            </a:r>
          </a:p>
        </p:txBody>
      </p:sp>
    </p:spTree>
    <p:extLst>
      <p:ext uri="{BB962C8B-B14F-4D97-AF65-F5344CB8AC3E}">
        <p14:creationId xmlns:p14="http://schemas.microsoft.com/office/powerpoint/2010/main" val="328059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Pool Safely </a:t>
            </a:r>
            <a:r>
              <a:rPr lang="en-US" b="1" dirty="0"/>
              <a:t>Messaging - Pledge</a:t>
            </a:r>
            <a:endParaRPr lang="en-US" b="1" i="1" dirty="0"/>
          </a:p>
        </p:txBody>
      </p:sp>
      <p:sp>
        <p:nvSpPr>
          <p:cNvPr id="3" name="Content Placeholder 2"/>
          <p:cNvSpPr>
            <a:spLocks noGrp="1"/>
          </p:cNvSpPr>
          <p:nvPr>
            <p:ph idx="1"/>
          </p:nvPr>
        </p:nvSpPr>
        <p:spPr>
          <a:xfrm>
            <a:off x="434546" y="1447800"/>
            <a:ext cx="5737654" cy="4572000"/>
          </a:xfrm>
        </p:spPr>
        <p:txBody>
          <a:bodyPr vert="horz" lIns="91440" tIns="45720" rIns="91440" bIns="45720" rtlCol="0" anchor="t">
            <a:normAutofit fontScale="62500" lnSpcReduction="20000"/>
          </a:bodyPr>
          <a:lstStyle/>
          <a:p>
            <a:pPr lvl="0"/>
            <a:r>
              <a:rPr lang="en-US" dirty="0"/>
              <a:t>We’re asking every adult and child in America to take the </a:t>
            </a:r>
            <a:r>
              <a:rPr lang="en-US" i="1" dirty="0"/>
              <a:t>Pool Safely</a:t>
            </a:r>
            <a:r>
              <a:rPr lang="en-US" dirty="0"/>
              <a:t> Pledge every year.</a:t>
            </a:r>
          </a:p>
          <a:p>
            <a:pPr marL="0" lvl="0" indent="0">
              <a:buNone/>
            </a:pPr>
            <a:endParaRPr lang="en-US" sz="1300" dirty="0"/>
          </a:p>
          <a:p>
            <a:pPr lvl="0"/>
            <a:r>
              <a:rPr lang="en-US" dirty="0"/>
              <a:t>The Pledge is a call-to-action for everyone to commit to specific steps to be safer in and around the water. </a:t>
            </a:r>
          </a:p>
          <a:p>
            <a:pPr lvl="1"/>
            <a:r>
              <a:rPr lang="en-US" dirty="0"/>
              <a:t>Kids will pledge to never swim alone, ask for swim lessons and stay away from drains. </a:t>
            </a:r>
          </a:p>
          <a:p>
            <a:pPr lvl="1"/>
            <a:r>
              <a:rPr lang="en-US" dirty="0"/>
              <a:t>Adults will pledge to always designate a water watcher, learn CPR, make their kids know how to swim, remove portable pool ladders when not in use and ensure their pools have proper fencing, gates and drain covers. </a:t>
            </a:r>
          </a:p>
          <a:p>
            <a:pPr lvl="1"/>
            <a:r>
              <a:rPr lang="en-US" dirty="0"/>
              <a:t>Visit PoolSafely.gov/Pledge to electronically sign the Pledge or to request a hard copy.</a:t>
            </a:r>
          </a:p>
          <a:p>
            <a:pPr marL="457200" lvl="1" indent="0">
              <a:buNone/>
            </a:pPr>
            <a:endParaRPr lang="en-US" sz="1300" dirty="0"/>
          </a:p>
          <a:p>
            <a:r>
              <a:rPr lang="en-US" dirty="0"/>
              <a:t>We have collected </a:t>
            </a:r>
            <a:r>
              <a:rPr lang="en-US"/>
              <a:t>more than 75,000 </a:t>
            </a:r>
            <a:r>
              <a:rPr lang="en-US" i="1" dirty="0"/>
              <a:t>Pool Safely </a:t>
            </a:r>
            <a:r>
              <a:rPr lang="en-US" dirty="0"/>
              <a:t>Pledges from adults and kids nationwide to date, including 14 Olympians!</a:t>
            </a:r>
          </a:p>
        </p:txBody>
      </p:sp>
      <p:pic>
        <p:nvPicPr>
          <p:cNvPr id="5" name="Picture 4">
            <a:extLst>
              <a:ext uri="{FF2B5EF4-FFF2-40B4-BE49-F238E27FC236}">
                <a16:creationId xmlns:a16="http://schemas.microsoft.com/office/drawing/2014/main" id="{A8F9AFA1-32C2-4EDB-A060-4FA47A8369F7}"/>
              </a:ext>
            </a:extLst>
          </p:cNvPr>
          <p:cNvPicPr>
            <a:picLocks noChangeAspect="1"/>
          </p:cNvPicPr>
          <p:nvPr/>
        </p:nvPicPr>
        <p:blipFill>
          <a:blip r:embed="rId3"/>
          <a:stretch>
            <a:fillRect/>
          </a:stretch>
        </p:blipFill>
        <p:spPr>
          <a:xfrm>
            <a:off x="6172200" y="2133600"/>
            <a:ext cx="2605345" cy="2776538"/>
          </a:xfrm>
          <a:prstGeom prst="rect">
            <a:avLst/>
          </a:prstGeom>
        </p:spPr>
      </p:pic>
    </p:spTree>
    <p:extLst>
      <p:ext uri="{BB962C8B-B14F-4D97-AF65-F5344CB8AC3E}">
        <p14:creationId xmlns:p14="http://schemas.microsoft.com/office/powerpoint/2010/main" val="65550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Olympian who have taken the Pledge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 y="1445070"/>
            <a:ext cx="8477250" cy="4246903"/>
          </a:xfrm>
        </p:spPr>
      </p:pic>
    </p:spTree>
    <p:extLst>
      <p:ext uri="{BB962C8B-B14F-4D97-AF65-F5344CB8AC3E}">
        <p14:creationId xmlns:p14="http://schemas.microsoft.com/office/powerpoint/2010/main" val="111038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Pool Safely </a:t>
            </a:r>
            <a:r>
              <a:rPr lang="en-US" b="1" dirty="0"/>
              <a:t>Messaging - Outreach</a:t>
            </a:r>
            <a:endParaRPr lang="en-US" b="1" i="1" dirty="0"/>
          </a:p>
        </p:txBody>
      </p:sp>
      <p:sp>
        <p:nvSpPr>
          <p:cNvPr id="3" name="Content Placeholder 2"/>
          <p:cNvSpPr>
            <a:spLocks noGrp="1"/>
          </p:cNvSpPr>
          <p:nvPr>
            <p:ph idx="1"/>
          </p:nvPr>
        </p:nvSpPr>
        <p:spPr>
          <a:xfrm>
            <a:off x="413951" y="1524000"/>
            <a:ext cx="5486400" cy="4525963"/>
          </a:xfrm>
        </p:spPr>
        <p:txBody>
          <a:bodyPr/>
          <a:lstStyle/>
          <a:p>
            <a:pPr lvl="0"/>
            <a:r>
              <a:rPr lang="en-US" dirty="0"/>
              <a:t>The </a:t>
            </a:r>
            <a:r>
              <a:rPr lang="en-US" i="1" dirty="0"/>
              <a:t>Pool Safely</a:t>
            </a:r>
            <a:r>
              <a:rPr lang="en-US" dirty="0"/>
              <a:t> campaign is reaching out to African-American and Hispanic children and their families.  </a:t>
            </a:r>
          </a:p>
          <a:p>
            <a:pPr lvl="1"/>
            <a:r>
              <a:rPr lang="en-US" dirty="0"/>
              <a:t>Research shows that 64 percent of African American children and 45 percent of Hispanic children have no/low swimming ability. </a:t>
            </a:r>
          </a:p>
          <a:p>
            <a:endParaRPr lang="en-US" dirty="0"/>
          </a:p>
        </p:txBody>
      </p:sp>
      <p:pic>
        <p:nvPicPr>
          <p:cNvPr id="5" name="Picture 4">
            <a:extLst>
              <a:ext uri="{FF2B5EF4-FFF2-40B4-BE49-F238E27FC236}">
                <a16:creationId xmlns:a16="http://schemas.microsoft.com/office/drawing/2014/main" id="{44CA3671-90CE-41B2-868B-8169FEEE5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067" y="2345094"/>
            <a:ext cx="3003804" cy="2167812"/>
          </a:xfrm>
          <a:prstGeom prst="rect">
            <a:avLst/>
          </a:prstGeom>
        </p:spPr>
      </p:pic>
    </p:spTree>
    <p:extLst>
      <p:ext uri="{BB962C8B-B14F-4D97-AF65-F5344CB8AC3E}">
        <p14:creationId xmlns:p14="http://schemas.microsoft.com/office/powerpoint/2010/main" val="522705404"/>
      </p:ext>
    </p:extLst>
  </p:cSld>
  <p:clrMapOvr>
    <a:masterClrMapping/>
  </p:clrMapOvr>
</p:sld>
</file>

<file path=ppt/theme/theme1.xml><?xml version="1.0" encoding="utf-8"?>
<a:theme xmlns:a="http://schemas.openxmlformats.org/drawingml/2006/main" name="PS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11786</TotalTime>
  <Words>2263</Words>
  <Application>Microsoft Office PowerPoint</Application>
  <PresentationFormat>On-screen Show (4:3)</PresentationFormat>
  <Paragraphs>168</Paragraphs>
  <Slides>31</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PS PPT Theme</vt:lpstr>
      <vt:lpstr>Summer 2018  Partner Toolkit</vt:lpstr>
      <vt:lpstr>Table of Contents</vt:lpstr>
      <vt:lpstr>MESSAGING</vt:lpstr>
      <vt:lpstr>Pool Safely Campaign Messaging </vt:lpstr>
      <vt:lpstr>Pool Safely Messaging – Simple Steps</vt:lpstr>
      <vt:lpstr>2018 Drowning Data &amp; Messaging</vt:lpstr>
      <vt:lpstr>Pool Safely Messaging - Pledge</vt:lpstr>
      <vt:lpstr>Olympian who have taken the Pledge</vt:lpstr>
      <vt:lpstr>Pool Safely Messaging - Outreach</vt:lpstr>
      <vt:lpstr>SOCIAL MEDIA </vt:lpstr>
      <vt:lpstr>Sample Social Media Posts: Twitter</vt:lpstr>
      <vt:lpstr>Sample Social Media Posts: Twitter</vt:lpstr>
      <vt:lpstr>Sample Social Media Posts: Twitter</vt:lpstr>
      <vt:lpstr>Sample Social Media Posts: Twitter</vt:lpstr>
      <vt:lpstr>Sample Social Media Posts: New This Year! Facebook</vt:lpstr>
      <vt:lpstr>Sample Social Media Posts: Spanish</vt:lpstr>
      <vt:lpstr>Take and Share a #SafetySelfie!</vt:lpstr>
      <vt:lpstr>Sample Partner Safety Selfies</vt:lpstr>
      <vt:lpstr>Pool Safely Hashtags</vt:lpstr>
      <vt:lpstr>Visuals</vt:lpstr>
      <vt:lpstr>Visual/Logo Library </vt:lpstr>
      <vt:lpstr>PowerPoint Presentation</vt:lpstr>
      <vt:lpstr>PowerPoint Presentation</vt:lpstr>
      <vt:lpstr>RESOURCES </vt:lpstr>
      <vt:lpstr>The Pool Safely Pledge</vt:lpstr>
      <vt:lpstr>To watch the Pool Safely song video by Laurie Berkner: http://bit.ly/LBPSsong  </vt:lpstr>
      <vt:lpstr>The Adventures of Splish &amp; Splash: Updated Spring 2018 </vt:lpstr>
      <vt:lpstr>The Pool Safely Blog</vt:lpstr>
      <vt:lpstr>Materials Catalog</vt:lpstr>
      <vt:lpstr>News &amp; Events Page</vt:lpstr>
      <vt:lpstr>Keep in touch with Pool Safely!</vt:lpstr>
    </vt:vector>
  </TitlesOfParts>
  <Company>Widmeyer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Walsh</dc:creator>
  <cp:lastModifiedBy>Christine Lofgren</cp:lastModifiedBy>
  <cp:revision>171</cp:revision>
  <cp:lastPrinted>2015-07-29T19:39:10Z</cp:lastPrinted>
  <dcterms:created xsi:type="dcterms:W3CDTF">2015-07-29T14:06:14Z</dcterms:created>
  <dcterms:modified xsi:type="dcterms:W3CDTF">2018-07-10T20:20:52Z</dcterms:modified>
</cp:coreProperties>
</file>