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56" r:id="rId2"/>
    <p:sldId id="279" r:id="rId3"/>
    <p:sldId id="316" r:id="rId4"/>
    <p:sldId id="290" r:id="rId5"/>
    <p:sldId id="318" r:id="rId6"/>
    <p:sldId id="331" r:id="rId7"/>
    <p:sldId id="319" r:id="rId8"/>
    <p:sldId id="332" r:id="rId9"/>
    <p:sldId id="320" r:id="rId10"/>
    <p:sldId id="338" r:id="rId11"/>
    <p:sldId id="334" r:id="rId12"/>
    <p:sldId id="342" r:id="rId13"/>
    <p:sldId id="305" r:id="rId14"/>
    <p:sldId id="314" r:id="rId15"/>
    <p:sldId id="313" r:id="rId16"/>
    <p:sldId id="339" r:id="rId17"/>
    <p:sldId id="341" r:id="rId18"/>
    <p:sldId id="321" r:id="rId19"/>
    <p:sldId id="322" r:id="rId20"/>
    <p:sldId id="306" r:id="rId21"/>
    <p:sldId id="326" r:id="rId22"/>
    <p:sldId id="329" r:id="rId23"/>
    <p:sldId id="330" r:id="rId24"/>
    <p:sldId id="315" r:id="rId25"/>
    <p:sldId id="264" r:id="rId26"/>
    <p:sldId id="325" r:id="rId27"/>
    <p:sldId id="324" r:id="rId28"/>
    <p:sldId id="317" r:id="rId29"/>
    <p:sldId id="302" r:id="rId30"/>
    <p:sldId id="311" r:id="rId31"/>
    <p:sldId id="301" r:id="rId32"/>
    <p:sldId id="343" r:id="rId33"/>
    <p:sldId id="344" r:id="rId34"/>
    <p:sldId id="327" r:id="rId35"/>
    <p:sldId id="280" r:id="rId36"/>
    <p:sldId id="337" r:id="rId37"/>
    <p:sldId id="312" r:id="rId38"/>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Reape" initials="JR" lastIdx="13" clrIdx="0"/>
  <p:cmAuthor id="1" name="Christina Saull" initials="CS" lastIdx="6" clrIdx="1"/>
  <p:cmAuthor id="2" name="Ellyn Pollack" initials="EJP" lastIdx="15" clrIdx="2"/>
  <p:cmAuthor id="3" name="Julie Walsh" initials="JW" lastIdx="6" clrIdx="3"/>
  <p:cmAuthor id="4" name="Laura Shuey-Kostelac" initials="LS" lastIdx="1" clrIdx="4"/>
  <p:cmAuthor id="5" name="Christine Lofgren" initials="CL" lastIdx="1" clrIdx="5"/>
  <p:cmAuthor id="6" name="Christine Lofgren" initials="CL [2]" lastIdx="7"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72" autoAdjust="0"/>
  </p:normalViewPr>
  <p:slideViewPr>
    <p:cSldViewPr>
      <p:cViewPr varScale="1">
        <p:scale>
          <a:sx n="68" d="100"/>
          <a:sy n="68" d="100"/>
        </p:scale>
        <p:origin x="144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3780" y="-78"/>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D374E931-6C38-49FD-AB2C-585DFD7C2725}" type="datetimeFigureOut">
              <a:rPr lang="en-US" smtClean="0"/>
              <a:t>9/22/2020</a:t>
            </a:fld>
            <a:endParaRPr lang="en-US" dirty="0"/>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9B9ED013-E1F7-4281-A30A-933598DFE088}" type="slidenum">
              <a:rPr lang="en-US" smtClean="0"/>
              <a:t>‹#›</a:t>
            </a:fld>
            <a:endParaRPr lang="en-US" dirty="0"/>
          </a:p>
        </p:txBody>
      </p:sp>
    </p:spTree>
    <p:extLst>
      <p:ext uri="{BB962C8B-B14F-4D97-AF65-F5344CB8AC3E}">
        <p14:creationId xmlns:p14="http://schemas.microsoft.com/office/powerpoint/2010/main" val="216239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CE67EFB5-AB8F-4B9F-8495-C1E6A26EF413}" type="datetimeFigureOut">
              <a:rPr lang="en-US" smtClean="0"/>
              <a:t>9/22/2020</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67A84B4E-A1C9-4253-98B4-E400237214FD}" type="slidenum">
              <a:rPr lang="en-US" smtClean="0"/>
              <a:t>‹#›</a:t>
            </a:fld>
            <a:endParaRPr lang="en-US" dirty="0"/>
          </a:p>
        </p:txBody>
      </p:sp>
    </p:spTree>
    <p:extLst>
      <p:ext uri="{BB962C8B-B14F-4D97-AF65-F5344CB8AC3E}">
        <p14:creationId xmlns:p14="http://schemas.microsoft.com/office/powerpoint/2010/main" val="2212910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1</a:t>
            </a:fld>
            <a:endParaRPr lang="en-US" dirty="0"/>
          </a:p>
        </p:txBody>
      </p:sp>
    </p:spTree>
    <p:extLst>
      <p:ext uri="{BB962C8B-B14F-4D97-AF65-F5344CB8AC3E}">
        <p14:creationId xmlns:p14="http://schemas.microsoft.com/office/powerpoint/2010/main" val="64863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12</a:t>
            </a:fld>
            <a:endParaRPr lang="en-US" dirty="0"/>
          </a:p>
        </p:txBody>
      </p:sp>
    </p:spTree>
    <p:extLst>
      <p:ext uri="{BB962C8B-B14F-4D97-AF65-F5344CB8AC3E}">
        <p14:creationId xmlns:p14="http://schemas.microsoft.com/office/powerpoint/2010/main" val="573061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84B4E-A1C9-4253-98B4-E400237214FD}" type="slidenum">
              <a:rPr lang="en-US" smtClean="0"/>
              <a:t>13</a:t>
            </a:fld>
            <a:endParaRPr lang="en-US" dirty="0"/>
          </a:p>
        </p:txBody>
      </p:sp>
    </p:spTree>
    <p:extLst>
      <p:ext uri="{BB962C8B-B14F-4D97-AF65-F5344CB8AC3E}">
        <p14:creationId xmlns:p14="http://schemas.microsoft.com/office/powerpoint/2010/main" val="4271747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14</a:t>
            </a:fld>
            <a:endParaRPr lang="en-US" dirty="0"/>
          </a:p>
        </p:txBody>
      </p:sp>
    </p:spTree>
    <p:extLst>
      <p:ext uri="{BB962C8B-B14F-4D97-AF65-F5344CB8AC3E}">
        <p14:creationId xmlns:p14="http://schemas.microsoft.com/office/powerpoint/2010/main" val="217044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15</a:t>
            </a:fld>
            <a:endParaRPr lang="en-US" dirty="0"/>
          </a:p>
        </p:txBody>
      </p:sp>
    </p:spTree>
    <p:extLst>
      <p:ext uri="{BB962C8B-B14F-4D97-AF65-F5344CB8AC3E}">
        <p14:creationId xmlns:p14="http://schemas.microsoft.com/office/powerpoint/2010/main" val="6072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84B4E-A1C9-4253-98B4-E400237214FD}" type="slidenum">
              <a:rPr lang="en-US" smtClean="0"/>
              <a:t>17</a:t>
            </a:fld>
            <a:endParaRPr lang="en-US" dirty="0"/>
          </a:p>
        </p:txBody>
      </p:sp>
    </p:spTree>
    <p:extLst>
      <p:ext uri="{BB962C8B-B14F-4D97-AF65-F5344CB8AC3E}">
        <p14:creationId xmlns:p14="http://schemas.microsoft.com/office/powerpoint/2010/main" val="2845598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18</a:t>
            </a:fld>
            <a:endParaRPr lang="en-US" dirty="0"/>
          </a:p>
        </p:txBody>
      </p:sp>
    </p:spTree>
    <p:extLst>
      <p:ext uri="{BB962C8B-B14F-4D97-AF65-F5344CB8AC3E}">
        <p14:creationId xmlns:p14="http://schemas.microsoft.com/office/powerpoint/2010/main" val="1889548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19</a:t>
            </a:fld>
            <a:endParaRPr lang="en-US" dirty="0"/>
          </a:p>
        </p:txBody>
      </p:sp>
    </p:spTree>
    <p:extLst>
      <p:ext uri="{BB962C8B-B14F-4D97-AF65-F5344CB8AC3E}">
        <p14:creationId xmlns:p14="http://schemas.microsoft.com/office/powerpoint/2010/main" val="186614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20</a:t>
            </a:fld>
            <a:endParaRPr lang="en-US" dirty="0"/>
          </a:p>
        </p:txBody>
      </p:sp>
    </p:spTree>
    <p:extLst>
      <p:ext uri="{BB962C8B-B14F-4D97-AF65-F5344CB8AC3E}">
        <p14:creationId xmlns:p14="http://schemas.microsoft.com/office/powerpoint/2010/main" val="988531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24</a:t>
            </a:fld>
            <a:endParaRPr lang="en-US" dirty="0"/>
          </a:p>
        </p:txBody>
      </p:sp>
    </p:spTree>
    <p:extLst>
      <p:ext uri="{BB962C8B-B14F-4D97-AF65-F5344CB8AC3E}">
        <p14:creationId xmlns:p14="http://schemas.microsoft.com/office/powerpoint/2010/main" val="418506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84B4E-A1C9-4253-98B4-E400237214FD}" type="slidenum">
              <a:rPr lang="en-US" smtClean="0"/>
              <a:t>25</a:t>
            </a:fld>
            <a:endParaRPr lang="en-US" dirty="0"/>
          </a:p>
        </p:txBody>
      </p:sp>
    </p:spTree>
    <p:extLst>
      <p:ext uri="{BB962C8B-B14F-4D97-AF65-F5344CB8AC3E}">
        <p14:creationId xmlns:p14="http://schemas.microsoft.com/office/powerpoint/2010/main" val="314061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2</a:t>
            </a:fld>
            <a:endParaRPr lang="en-US" dirty="0"/>
          </a:p>
        </p:txBody>
      </p:sp>
    </p:spTree>
    <p:extLst>
      <p:ext uri="{BB962C8B-B14F-4D97-AF65-F5344CB8AC3E}">
        <p14:creationId xmlns:p14="http://schemas.microsoft.com/office/powerpoint/2010/main" val="1734862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26</a:t>
            </a:fld>
            <a:endParaRPr lang="en-US" dirty="0"/>
          </a:p>
        </p:txBody>
      </p:sp>
    </p:spTree>
    <p:extLst>
      <p:ext uri="{BB962C8B-B14F-4D97-AF65-F5344CB8AC3E}">
        <p14:creationId xmlns:p14="http://schemas.microsoft.com/office/powerpoint/2010/main" val="3546697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27</a:t>
            </a:fld>
            <a:endParaRPr lang="en-US" dirty="0"/>
          </a:p>
        </p:txBody>
      </p:sp>
    </p:spTree>
    <p:extLst>
      <p:ext uri="{BB962C8B-B14F-4D97-AF65-F5344CB8AC3E}">
        <p14:creationId xmlns:p14="http://schemas.microsoft.com/office/powerpoint/2010/main" val="1991052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28</a:t>
            </a:fld>
            <a:endParaRPr lang="en-US" dirty="0"/>
          </a:p>
        </p:txBody>
      </p:sp>
    </p:spTree>
    <p:extLst>
      <p:ext uri="{BB962C8B-B14F-4D97-AF65-F5344CB8AC3E}">
        <p14:creationId xmlns:p14="http://schemas.microsoft.com/office/powerpoint/2010/main" val="2212892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29</a:t>
            </a:fld>
            <a:endParaRPr lang="en-US" dirty="0"/>
          </a:p>
        </p:txBody>
      </p:sp>
    </p:spTree>
    <p:extLst>
      <p:ext uri="{BB962C8B-B14F-4D97-AF65-F5344CB8AC3E}">
        <p14:creationId xmlns:p14="http://schemas.microsoft.com/office/powerpoint/2010/main" val="3688502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30</a:t>
            </a:fld>
            <a:endParaRPr lang="en-US" dirty="0"/>
          </a:p>
        </p:txBody>
      </p:sp>
    </p:spTree>
    <p:extLst>
      <p:ext uri="{BB962C8B-B14F-4D97-AF65-F5344CB8AC3E}">
        <p14:creationId xmlns:p14="http://schemas.microsoft.com/office/powerpoint/2010/main" val="1158880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84B4E-A1C9-4253-98B4-E400237214FD}" type="slidenum">
              <a:rPr lang="en-US" smtClean="0"/>
              <a:t>31</a:t>
            </a:fld>
            <a:endParaRPr lang="en-US" dirty="0"/>
          </a:p>
        </p:txBody>
      </p:sp>
    </p:spTree>
    <p:extLst>
      <p:ext uri="{BB962C8B-B14F-4D97-AF65-F5344CB8AC3E}">
        <p14:creationId xmlns:p14="http://schemas.microsoft.com/office/powerpoint/2010/main" val="1871452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32</a:t>
            </a:fld>
            <a:endParaRPr lang="en-US" dirty="0"/>
          </a:p>
        </p:txBody>
      </p:sp>
    </p:spTree>
    <p:extLst>
      <p:ext uri="{BB962C8B-B14F-4D97-AF65-F5344CB8AC3E}">
        <p14:creationId xmlns:p14="http://schemas.microsoft.com/office/powerpoint/2010/main" val="2591706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33</a:t>
            </a:fld>
            <a:endParaRPr lang="en-US" dirty="0"/>
          </a:p>
        </p:txBody>
      </p:sp>
    </p:spTree>
    <p:extLst>
      <p:ext uri="{BB962C8B-B14F-4D97-AF65-F5344CB8AC3E}">
        <p14:creationId xmlns:p14="http://schemas.microsoft.com/office/powerpoint/2010/main" val="2282266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35</a:t>
            </a:fld>
            <a:endParaRPr lang="en-US" dirty="0"/>
          </a:p>
        </p:txBody>
      </p:sp>
    </p:spTree>
    <p:extLst>
      <p:ext uri="{BB962C8B-B14F-4D97-AF65-F5344CB8AC3E}">
        <p14:creationId xmlns:p14="http://schemas.microsoft.com/office/powerpoint/2010/main" val="2040056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36</a:t>
            </a:fld>
            <a:endParaRPr lang="en-US" dirty="0"/>
          </a:p>
        </p:txBody>
      </p:sp>
    </p:spTree>
    <p:extLst>
      <p:ext uri="{BB962C8B-B14F-4D97-AF65-F5344CB8AC3E}">
        <p14:creationId xmlns:p14="http://schemas.microsoft.com/office/powerpoint/2010/main" val="2343762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3</a:t>
            </a:fld>
            <a:endParaRPr lang="en-US" dirty="0"/>
          </a:p>
        </p:txBody>
      </p:sp>
    </p:spTree>
    <p:extLst>
      <p:ext uri="{BB962C8B-B14F-4D97-AF65-F5344CB8AC3E}">
        <p14:creationId xmlns:p14="http://schemas.microsoft.com/office/powerpoint/2010/main" val="1792901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37</a:t>
            </a:fld>
            <a:endParaRPr lang="en-US" dirty="0"/>
          </a:p>
        </p:txBody>
      </p:sp>
    </p:spTree>
    <p:extLst>
      <p:ext uri="{BB962C8B-B14F-4D97-AF65-F5344CB8AC3E}">
        <p14:creationId xmlns:p14="http://schemas.microsoft.com/office/powerpoint/2010/main" val="1024535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4</a:t>
            </a:fld>
            <a:endParaRPr lang="en-US" dirty="0"/>
          </a:p>
        </p:txBody>
      </p:sp>
    </p:spTree>
    <p:extLst>
      <p:ext uri="{BB962C8B-B14F-4D97-AF65-F5344CB8AC3E}">
        <p14:creationId xmlns:p14="http://schemas.microsoft.com/office/powerpoint/2010/main" val="384841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5</a:t>
            </a:fld>
            <a:endParaRPr lang="en-US" dirty="0"/>
          </a:p>
        </p:txBody>
      </p:sp>
    </p:spTree>
    <p:extLst>
      <p:ext uri="{BB962C8B-B14F-4D97-AF65-F5344CB8AC3E}">
        <p14:creationId xmlns:p14="http://schemas.microsoft.com/office/powerpoint/2010/main" val="1030616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84B4E-A1C9-4253-98B4-E400237214FD}" type="slidenum">
              <a:rPr lang="en-US" smtClean="0"/>
              <a:t>6</a:t>
            </a:fld>
            <a:endParaRPr lang="en-US" dirty="0"/>
          </a:p>
        </p:txBody>
      </p:sp>
    </p:spTree>
    <p:extLst>
      <p:ext uri="{BB962C8B-B14F-4D97-AF65-F5344CB8AC3E}">
        <p14:creationId xmlns:p14="http://schemas.microsoft.com/office/powerpoint/2010/main" val="47086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7</a:t>
            </a:fld>
            <a:endParaRPr lang="en-US" dirty="0"/>
          </a:p>
        </p:txBody>
      </p:sp>
    </p:spTree>
    <p:extLst>
      <p:ext uri="{BB962C8B-B14F-4D97-AF65-F5344CB8AC3E}">
        <p14:creationId xmlns:p14="http://schemas.microsoft.com/office/powerpoint/2010/main" val="31442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9</a:t>
            </a:fld>
            <a:endParaRPr lang="en-US" dirty="0"/>
          </a:p>
        </p:txBody>
      </p:sp>
    </p:spTree>
    <p:extLst>
      <p:ext uri="{BB962C8B-B14F-4D97-AF65-F5344CB8AC3E}">
        <p14:creationId xmlns:p14="http://schemas.microsoft.com/office/powerpoint/2010/main" val="2127370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A84B4E-A1C9-4253-98B4-E400237214FD}" type="slidenum">
              <a:rPr lang="en-US" smtClean="0"/>
              <a:t>10</a:t>
            </a:fld>
            <a:endParaRPr lang="en-US" dirty="0"/>
          </a:p>
        </p:txBody>
      </p:sp>
    </p:spTree>
    <p:extLst>
      <p:ext uri="{BB962C8B-B14F-4D97-AF65-F5344CB8AC3E}">
        <p14:creationId xmlns:p14="http://schemas.microsoft.com/office/powerpoint/2010/main" val="1278170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831E3-328F-42F0-8231-41CA645EB975}" type="slidenum">
              <a:rPr lang="en-US" smtClean="0"/>
              <a:t>‹#›</a:t>
            </a:fld>
            <a:endParaRPr lang="en-US" dirty="0"/>
          </a:p>
        </p:txBody>
      </p:sp>
      <p:pic>
        <p:nvPicPr>
          <p:cNvPr id="7"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05475"/>
            <a:ext cx="41910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5705475"/>
            <a:ext cx="41910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705475"/>
            <a:ext cx="41910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33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831E3-328F-42F0-8231-41CA645EB975}" type="slidenum">
              <a:rPr lang="en-US" smtClean="0"/>
              <a:t>‹#›</a:t>
            </a:fld>
            <a:endParaRPr lang="en-US" dirty="0"/>
          </a:p>
        </p:txBody>
      </p:sp>
      <p:pic>
        <p:nvPicPr>
          <p:cNvPr id="7"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r="68420"/>
          <a:stretch>
            <a:fillRect/>
          </a:stretch>
        </p:blipFill>
        <p:spPr bwMode="auto">
          <a:xfrm>
            <a:off x="8686800" y="6459538"/>
            <a:ext cx="4572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S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43600"/>
            <a:ext cx="7159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61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831E3-328F-42F0-8231-41CA645EB975}" type="slidenum">
              <a:rPr lang="en-US" smtClean="0"/>
              <a:t>‹#›</a:t>
            </a:fld>
            <a:endParaRPr lang="en-US" dirty="0"/>
          </a:p>
        </p:txBody>
      </p:sp>
    </p:spTree>
    <p:extLst>
      <p:ext uri="{BB962C8B-B14F-4D97-AF65-F5344CB8AC3E}">
        <p14:creationId xmlns:p14="http://schemas.microsoft.com/office/powerpoint/2010/main" val="243306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831E3-328F-42F0-8231-41CA645EB975}" type="slidenum">
              <a:rPr lang="en-US" smtClean="0"/>
              <a:t>‹#›</a:t>
            </a:fld>
            <a:endParaRPr lang="en-US" dirty="0"/>
          </a:p>
        </p:txBody>
      </p:sp>
      <p:sp>
        <p:nvSpPr>
          <p:cNvPr id="7" name="Slide Number Placeholder 5"/>
          <p:cNvSpPr txBox="1">
            <a:spLocks/>
          </p:cNvSpPr>
          <p:nvPr/>
        </p:nvSpPr>
        <p:spPr bwMode="auto">
          <a:xfrm>
            <a:off x="6553200" y="61722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4BF15597-6F90-45B1-AEFC-F13DF4F0589C}" type="slidenum">
              <a:rPr lang="en-US" sz="1200" smtClean="0">
                <a:solidFill>
                  <a:srgbClr val="898989"/>
                </a:solidFill>
                <a:latin typeface="Calibri" pitchFamily="34" charset="0"/>
                <a:cs typeface="Arial" charset="0"/>
              </a:rPr>
              <a:pPr algn="r" eaLnBrk="1" hangingPunct="1">
                <a:defRPr/>
              </a:pPr>
              <a:t>‹#›</a:t>
            </a:fld>
            <a:endParaRPr lang="en-US" sz="1200" dirty="0">
              <a:solidFill>
                <a:srgbClr val="898989"/>
              </a:solidFill>
              <a:latin typeface="Calibri" pitchFamily="34" charset="0"/>
              <a:cs typeface="Arial" charset="0"/>
            </a:endParaRPr>
          </a:p>
        </p:txBody>
      </p:sp>
      <p:pic>
        <p:nvPicPr>
          <p:cNvPr id="8"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r="68420"/>
          <a:stretch>
            <a:fillRect/>
          </a:stretch>
        </p:blipFill>
        <p:spPr bwMode="auto">
          <a:xfrm>
            <a:off x="8686800" y="6459538"/>
            <a:ext cx="4572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PS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43600"/>
            <a:ext cx="7159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77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C831E3-328F-42F0-8231-41CA645EB975}" type="slidenum">
              <a:rPr lang="en-US" smtClean="0"/>
              <a:t>‹#›</a:t>
            </a:fld>
            <a:endParaRPr lang="en-US" dirty="0"/>
          </a:p>
        </p:txBody>
      </p:sp>
      <p:sp>
        <p:nvSpPr>
          <p:cNvPr id="8" name="Slide Number Placeholder 5"/>
          <p:cNvSpPr txBox="1">
            <a:spLocks/>
          </p:cNvSpPr>
          <p:nvPr/>
        </p:nvSpPr>
        <p:spPr bwMode="auto">
          <a:xfrm>
            <a:off x="6553200" y="61722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BAAD1A36-9BD3-41D7-ADFC-1F501439C1BF}" type="slidenum">
              <a:rPr lang="en-US" sz="1200" smtClean="0">
                <a:solidFill>
                  <a:srgbClr val="898989"/>
                </a:solidFill>
                <a:latin typeface="Calibri" pitchFamily="34" charset="0"/>
                <a:cs typeface="Arial" charset="0"/>
              </a:rPr>
              <a:pPr algn="r" eaLnBrk="1" hangingPunct="1">
                <a:defRPr/>
              </a:pPr>
              <a:t>‹#›</a:t>
            </a:fld>
            <a:endParaRPr lang="en-US" sz="1200" dirty="0">
              <a:solidFill>
                <a:srgbClr val="898989"/>
              </a:solidFill>
              <a:latin typeface="Calibri" pitchFamily="34" charset="0"/>
              <a:cs typeface="Arial" charset="0"/>
            </a:endParaRPr>
          </a:p>
        </p:txBody>
      </p:sp>
      <p:pic>
        <p:nvPicPr>
          <p:cNvPr id="9"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r="68420"/>
          <a:stretch>
            <a:fillRect/>
          </a:stretch>
        </p:blipFill>
        <p:spPr bwMode="auto">
          <a:xfrm>
            <a:off x="8686800" y="6459538"/>
            <a:ext cx="4572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S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43600"/>
            <a:ext cx="7159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21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C831E3-328F-42F0-8231-41CA645EB975}" type="slidenum">
              <a:rPr lang="en-US" smtClean="0"/>
              <a:t>‹#›</a:t>
            </a:fld>
            <a:endParaRPr lang="en-US" dirty="0"/>
          </a:p>
        </p:txBody>
      </p:sp>
      <p:pic>
        <p:nvPicPr>
          <p:cNvPr id="8"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r="68420"/>
          <a:stretch>
            <a:fillRect/>
          </a:stretch>
        </p:blipFill>
        <p:spPr bwMode="auto">
          <a:xfrm>
            <a:off x="8686800" y="6459538"/>
            <a:ext cx="4572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PS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43600"/>
            <a:ext cx="7159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62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C831E3-328F-42F0-8231-41CA645EB975}" type="slidenum">
              <a:rPr lang="en-US" smtClean="0"/>
              <a:t>‹#›</a:t>
            </a:fld>
            <a:endParaRPr lang="en-US" dirty="0"/>
          </a:p>
        </p:txBody>
      </p:sp>
      <p:pic>
        <p:nvPicPr>
          <p:cNvPr id="10"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r="68420"/>
          <a:stretch>
            <a:fillRect/>
          </a:stretch>
        </p:blipFill>
        <p:spPr bwMode="auto">
          <a:xfrm>
            <a:off x="8686800" y="6459538"/>
            <a:ext cx="4572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S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43600"/>
            <a:ext cx="7159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87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C831E3-328F-42F0-8231-41CA645EB975}" type="slidenum">
              <a:rPr lang="en-US" smtClean="0"/>
              <a:t>‹#›</a:t>
            </a:fld>
            <a:endParaRPr lang="en-US" dirty="0"/>
          </a:p>
        </p:txBody>
      </p:sp>
      <p:pic>
        <p:nvPicPr>
          <p:cNvPr id="6"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6459538"/>
            <a:ext cx="14478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cdcfff8-8b9a-45aa-b82c-9fe61dc92f26" descr="2F74D827-3C77-4DA7-BD46-8537F0931520@widmeyer"/>
          <p:cNvPicPr>
            <a:picLocks noChangeAspect="1" noChangeArrowheads="1"/>
          </p:cNvPicPr>
          <p:nvPr/>
        </p:nvPicPr>
        <p:blipFill>
          <a:blip r:embed="rId2">
            <a:extLst>
              <a:ext uri="{28A0092B-C50C-407E-A947-70E740481C1C}">
                <a14:useLocalDpi xmlns:a14="http://schemas.microsoft.com/office/drawing/2010/main" val="0"/>
              </a:ext>
            </a:extLst>
          </a:blip>
          <a:srcRect r="68420"/>
          <a:stretch>
            <a:fillRect/>
          </a:stretch>
        </p:blipFill>
        <p:spPr bwMode="auto">
          <a:xfrm>
            <a:off x="8686800" y="6459538"/>
            <a:ext cx="4572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S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43600"/>
            <a:ext cx="7159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80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C831E3-328F-42F0-8231-41CA645EB975}" type="slidenum">
              <a:rPr lang="en-US" smtClean="0"/>
              <a:t>‹#›</a:t>
            </a:fld>
            <a:endParaRPr lang="en-US" dirty="0"/>
          </a:p>
        </p:txBody>
      </p:sp>
    </p:spTree>
    <p:extLst>
      <p:ext uri="{BB962C8B-B14F-4D97-AF65-F5344CB8AC3E}">
        <p14:creationId xmlns:p14="http://schemas.microsoft.com/office/powerpoint/2010/main" val="12461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C831E3-328F-42F0-8231-41CA645EB975}" type="slidenum">
              <a:rPr lang="en-US" smtClean="0"/>
              <a:t>‹#›</a:t>
            </a:fld>
            <a:endParaRPr lang="en-US" dirty="0"/>
          </a:p>
        </p:txBody>
      </p:sp>
    </p:spTree>
    <p:extLst>
      <p:ext uri="{BB962C8B-B14F-4D97-AF65-F5344CB8AC3E}">
        <p14:creationId xmlns:p14="http://schemas.microsoft.com/office/powerpoint/2010/main" val="1658434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D992F-2058-4F57-BA1A-0B06EDE61C14}" type="datetimeFigureOut">
              <a:rPr lang="en-US" smtClean="0"/>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C831E3-328F-42F0-8231-41CA645EB975}" type="slidenum">
              <a:rPr lang="en-US" smtClean="0"/>
              <a:t>‹#›</a:t>
            </a:fld>
            <a:endParaRPr lang="en-US" dirty="0"/>
          </a:p>
        </p:txBody>
      </p:sp>
    </p:spTree>
    <p:extLst>
      <p:ext uri="{BB962C8B-B14F-4D97-AF65-F5344CB8AC3E}">
        <p14:creationId xmlns:p14="http://schemas.microsoft.com/office/powerpoint/2010/main" val="142528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D992F-2058-4F57-BA1A-0B06EDE61C14}" type="datetimeFigureOut">
              <a:rPr lang="en-US" smtClean="0"/>
              <a:t>9/22/2020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831E3-328F-42F0-8231-41CA645EB975}" type="slidenum">
              <a:rPr lang="en-US" smtClean="0"/>
              <a:t>‹#›</a:t>
            </a:fld>
            <a:endParaRPr lang="en-US" dirty="0"/>
          </a:p>
        </p:txBody>
      </p:sp>
    </p:spTree>
    <p:extLst>
      <p:ext uri="{BB962C8B-B14F-4D97-AF65-F5344CB8AC3E}">
        <p14:creationId xmlns:p14="http://schemas.microsoft.com/office/powerpoint/2010/main" val="1766723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bit.ly/3ckz5cU" TargetMode="External"/><Relationship Id="rId2" Type="http://schemas.openxmlformats.org/officeDocument/2006/relationships/hyperlink" Target="https://bit.ly/3hUKul4"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VRlzEPG1EpE&amp;list=PLNod1nEchwlpFnJsknTsd8huUNwsifrgP&amp;index=12&amp;t=0s" TargetMode="External"/><Relationship Id="rId13" Type="http://schemas.openxmlformats.org/officeDocument/2006/relationships/hyperlink" Target="mailto:PoolSafely@cpsc.gov" TargetMode="External"/><Relationship Id="rId3" Type="http://schemas.openxmlformats.org/officeDocument/2006/relationships/hyperlink" Target="https://www.cpsc.gov/s3fs-public/2020-Submersion-Report-4-29-20.pdf" TargetMode="External"/><Relationship Id="rId7" Type="http://schemas.openxmlformats.org/officeDocument/2006/relationships/hyperlink" Target="https://www.youtube.com/watch?v=zjhMLIu-GsY&amp;list=PLNod1nEchwlpFnJsknTsd8huUNwsifrgP&amp;index=15&amp;t=0s" TargetMode="External"/><Relationship Id="rId12" Type="http://schemas.openxmlformats.org/officeDocument/2006/relationships/hyperlink" Target="https://www.youtube.com/channel/UCCZWg4xR2Xbb9qK2aq2cJ4Q"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youtube.com/watch?v=6UJOruYp2Us&amp;list=PLNod1nEchwlpFnJsknTsd8huUNwsifrgP&amp;index=5&amp;t=0s" TargetMode="External"/><Relationship Id="rId11" Type="http://schemas.openxmlformats.org/officeDocument/2006/relationships/hyperlink" Target="https://www.youtube.com/watch?v=wNAZpvjuf4g&amp;list=PLNod1nEchwlpFnJsknTsd8huUNwsifrgP&amp;index=18&amp;t=0s" TargetMode="External"/><Relationship Id="rId5" Type="http://schemas.openxmlformats.org/officeDocument/2006/relationships/image" Target="../media/image10.png"/><Relationship Id="rId10" Type="http://schemas.openxmlformats.org/officeDocument/2006/relationships/hyperlink" Target="https://youtu.be/i1zvTEHdx5s" TargetMode="External"/><Relationship Id="rId4" Type="http://schemas.openxmlformats.org/officeDocument/2006/relationships/hyperlink" Target="https://www.youtube.com/playlist?list=PLNod1nEchwlpFnJsknTsd8huUNwsifrgP" TargetMode="External"/><Relationship Id="rId9" Type="http://schemas.openxmlformats.org/officeDocument/2006/relationships/hyperlink" Target="https://www.youtube.com/watch?v=kShyA4Py0Ho&amp;list=PLNod1nEchwlpFnJsknTsd8huUNwsifrgP&amp;index=7&amp;t=0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instagram.com/poolsafely/"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bit.ly/2jJL5tj"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bit.ly/2FLMm1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bit.ly/2nKM8ej"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bit.ly/2hHRzt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bit.ly/3cv2Jv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bit.ly/PledgeP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poolsafel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bit.ly/3bkYu51"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bit.ly/2m0Pid3" TargetMode="External"/><Relationship Id="rId2" Type="http://schemas.openxmlformats.org/officeDocument/2006/relationships/hyperlink" Target="http://bit.ly/2jR4Scu" TargetMode="External"/><Relationship Id="rId1" Type="http://schemas.openxmlformats.org/officeDocument/2006/relationships/slideLayout" Target="../slideLayouts/slideLayout2.xml"/><Relationship Id="rId4" Type="http://schemas.openxmlformats.org/officeDocument/2006/relationships/hyperlink" Target="http://bit.ly/2jJL5tj"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www.poolsafely.gov/pledg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poolsafely.gov/pledg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www.poolsafely.gov/promesa/"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bit.ly/LBPSsong"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hyperlink" Target="http://www.poolsafely.gov/parents/kids-corne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s://www.poolsafely.gov/blog/behind-the-scenes-tia-mowry-urges-families-to-pool-safely-in-new-video/"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hyperlink" Target="https://www.poolsafely.gov/blog/how-can-we-help-you-save-a-life-introducing-the-new-s-w-i-m-tool/"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poolsafely.gov/blog/"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hyperlink" Target="https://www.poolsafely.gov/educational-materials-catalog/" TargetMode="External"/><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twitter.com/poolsafely" TargetMode="External"/><Relationship Id="rId7" Type="http://schemas.openxmlformats.org/officeDocument/2006/relationships/hyperlink" Target="mailto:poolsafely@cpsc.go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poolsafely.gov/newsletter/?abc" TargetMode="External"/><Relationship Id="rId5" Type="http://schemas.openxmlformats.org/officeDocument/2006/relationships/hyperlink" Target="https://www.facebook.com/poolsafely/" TargetMode="External"/><Relationship Id="rId4" Type="http://schemas.openxmlformats.org/officeDocument/2006/relationships/hyperlink" Target="https://www.instagram.com/poolsafely/"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3354" y="165396"/>
            <a:ext cx="6629400" cy="1470025"/>
          </a:xfrm>
        </p:spPr>
        <p:txBody>
          <a:bodyPr>
            <a:normAutofit/>
          </a:bodyPr>
          <a:lstStyle/>
          <a:p>
            <a:r>
              <a:rPr lang="en-US" b="1" dirty="0"/>
              <a:t>Collaborator Toolkit</a:t>
            </a:r>
            <a:br>
              <a:rPr lang="en-US" b="1" dirty="0"/>
            </a:br>
            <a:r>
              <a:rPr lang="en-US" b="1" dirty="0"/>
              <a:t>2020</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2400300" cy="1600200"/>
          </a:xfrm>
          <a:prstGeom prst="rect">
            <a:avLst/>
          </a:prstGeom>
        </p:spPr>
      </p:pic>
      <p:pic>
        <p:nvPicPr>
          <p:cNvPr id="7" name="Picture 6">
            <a:extLst>
              <a:ext uri="{FF2B5EF4-FFF2-40B4-BE49-F238E27FC236}">
                <a16:creationId xmlns:a16="http://schemas.microsoft.com/office/drawing/2014/main" id="{BDD17F08-8C94-4B68-BE3E-7B2EFEFC90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1" y="1456159"/>
            <a:ext cx="5486400" cy="4161894"/>
          </a:xfrm>
          <a:prstGeom prst="rect">
            <a:avLst/>
          </a:prstGeom>
        </p:spPr>
      </p:pic>
    </p:spTree>
    <p:extLst>
      <p:ext uri="{BB962C8B-B14F-4D97-AF65-F5344CB8AC3E}">
        <p14:creationId xmlns:p14="http://schemas.microsoft.com/office/powerpoint/2010/main" val="3006297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PSA</a:t>
            </a:r>
          </a:p>
        </p:txBody>
      </p:sp>
      <p:sp>
        <p:nvSpPr>
          <p:cNvPr id="5" name="Text Placeholder 4"/>
          <p:cNvSpPr>
            <a:spLocks noGrp="1"/>
          </p:cNvSpPr>
          <p:nvPr>
            <p:ph type="body" idx="1"/>
          </p:nvPr>
        </p:nvSpPr>
        <p:spPr/>
        <p:txBody>
          <a:bodyPr/>
          <a:lstStyle/>
          <a:p>
            <a:r>
              <a:rPr lang="en-US" i="1" dirty="0"/>
              <a:t>Pool Safely</a:t>
            </a:r>
            <a:r>
              <a:rPr lang="en-US" dirty="0"/>
              <a:t> Collaborator Toolkit</a:t>
            </a:r>
          </a:p>
        </p:txBody>
      </p:sp>
    </p:spTree>
    <p:extLst>
      <p:ext uri="{BB962C8B-B14F-4D97-AF65-F5344CB8AC3E}">
        <p14:creationId xmlns:p14="http://schemas.microsoft.com/office/powerpoint/2010/main" val="2080424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06881-6D5A-4EEB-A9F6-731438827CF0}"/>
              </a:ext>
            </a:extLst>
          </p:cNvPr>
          <p:cNvSpPr>
            <a:spLocks noGrp="1"/>
          </p:cNvSpPr>
          <p:nvPr>
            <p:ph type="title"/>
          </p:nvPr>
        </p:nvSpPr>
        <p:spPr>
          <a:xfrm>
            <a:off x="1481357" y="97008"/>
            <a:ext cx="6181286" cy="973015"/>
          </a:xfrm>
        </p:spPr>
        <p:txBody>
          <a:bodyPr>
            <a:normAutofit/>
          </a:bodyPr>
          <a:lstStyle/>
          <a:p>
            <a:r>
              <a:rPr lang="en-US" b="1" dirty="0"/>
              <a:t>New PSA: Gills and Fins</a:t>
            </a:r>
            <a:endParaRPr lang="en-US" b="1" dirty="0">
              <a:cs typeface="Calibri"/>
            </a:endParaRPr>
          </a:p>
        </p:txBody>
      </p:sp>
      <p:sp>
        <p:nvSpPr>
          <p:cNvPr id="3" name="TextBox 2">
            <a:extLst>
              <a:ext uri="{FF2B5EF4-FFF2-40B4-BE49-F238E27FC236}">
                <a16:creationId xmlns:a16="http://schemas.microsoft.com/office/drawing/2014/main" id="{6EA90E01-0B65-4D12-9544-D4BB17D78CF6}"/>
              </a:ext>
            </a:extLst>
          </p:cNvPr>
          <p:cNvSpPr txBox="1"/>
          <p:nvPr/>
        </p:nvSpPr>
        <p:spPr>
          <a:xfrm>
            <a:off x="457200" y="1160585"/>
            <a:ext cx="4303542" cy="923330"/>
          </a:xfrm>
          <a:prstGeom prst="rect">
            <a:avLst/>
          </a:prstGeom>
          <a:noFill/>
        </p:spPr>
        <p:txBody>
          <a:bodyPr wrap="square" rtlCol="0" anchor="t">
            <a:spAutoFit/>
          </a:bodyPr>
          <a:lstStyle/>
          <a:p>
            <a:endParaRPr lang="en-US" dirty="0"/>
          </a:p>
          <a:p>
            <a:endParaRPr lang="en-US" dirty="0"/>
          </a:p>
          <a:p>
            <a:endParaRPr lang="en-US" dirty="0"/>
          </a:p>
        </p:txBody>
      </p:sp>
      <p:sp>
        <p:nvSpPr>
          <p:cNvPr id="5" name="TextBox 4">
            <a:extLst>
              <a:ext uri="{FF2B5EF4-FFF2-40B4-BE49-F238E27FC236}">
                <a16:creationId xmlns:a16="http://schemas.microsoft.com/office/drawing/2014/main" id="{32E95B4C-D308-4150-B410-0B21959D209B}"/>
              </a:ext>
            </a:extLst>
          </p:cNvPr>
          <p:cNvSpPr txBox="1"/>
          <p:nvPr/>
        </p:nvSpPr>
        <p:spPr>
          <a:xfrm>
            <a:off x="457200" y="2284535"/>
            <a:ext cx="8303458" cy="3970318"/>
          </a:xfrm>
          <a:prstGeom prst="rect">
            <a:avLst/>
          </a:prstGeom>
          <a:noFill/>
        </p:spPr>
        <p:txBody>
          <a:bodyPr wrap="square" rtlCol="0">
            <a:spAutoFit/>
          </a:bodyPr>
          <a:lstStyle/>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What if kids were born with gills and fins? Then no parent or caregiver would ever have to worry about their safety in the water. </a:t>
            </a:r>
            <a:r>
              <a:rPr lang="en-US" i="1" dirty="0">
                <a:latin typeface="Calibri" panose="020F0502020204030204" pitchFamily="34" charset="0"/>
                <a:ea typeface="Calibri" panose="020F0502020204030204" pitchFamily="34" charset="0"/>
                <a:cs typeface="Times New Roman" panose="02020603050405020304" pitchFamily="18" charset="0"/>
              </a:rPr>
              <a:t>Pool Safely </a:t>
            </a:r>
            <a:r>
              <a:rPr lang="en-US" dirty="0">
                <a:latin typeface="Calibri" panose="020F0502020204030204" pitchFamily="34" charset="0"/>
                <a:ea typeface="Calibri" panose="020F0502020204030204" pitchFamily="34" charset="0"/>
                <a:cs typeface="Times New Roman" panose="02020603050405020304" pitchFamily="18" charset="0"/>
              </a:rPr>
              <a:t>recently released a new public service announcement (PSA) which imagines this very scenario. </a:t>
            </a:r>
          </a:p>
          <a:p>
            <a:pPr marL="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Launched in both English and Spanish, the PSA emphasizes </a:t>
            </a:r>
            <a:r>
              <a:rPr lang="en-US" dirty="0">
                <a:effectLst/>
                <a:latin typeface="Calibri" panose="020F0502020204030204" pitchFamily="34" charset="0"/>
                <a:ea typeface="Calibri" panose="020F0502020204030204" pitchFamily="34" charset="0"/>
                <a:cs typeface="Times New Roman" panose="02020603050405020304" pitchFamily="18" charset="0"/>
              </a:rPr>
              <a:t>the fact that children do not possess built-in swimming abilities and each year, drowning is </a:t>
            </a:r>
            <a:r>
              <a:rPr lang="en-US" dirty="0">
                <a:latin typeface="Calibri" panose="020F0502020204030204" pitchFamily="34" charset="0"/>
                <a:ea typeface="Calibri" panose="020F0502020204030204" pitchFamily="34" charset="0"/>
                <a:cs typeface="Times New Roman" panose="02020603050405020304" pitchFamily="18" charset="0"/>
              </a:rPr>
              <a:t>a</a:t>
            </a:r>
            <a:r>
              <a:rPr lang="en-US" dirty="0">
                <a:effectLst/>
                <a:latin typeface="Calibri" panose="020F0502020204030204" pitchFamily="34" charset="0"/>
                <a:ea typeface="Calibri" panose="020F0502020204030204" pitchFamily="34" charset="0"/>
                <a:cs typeface="Times New Roman" panose="02020603050405020304" pitchFamily="18" charset="0"/>
              </a:rPr>
              <a:t> leading cause of death for young kids. Because we can never assume children aren’t in danger while in and around water, the PSA urges parents to keep children safer by following the simple safety steps. </a:t>
            </a:r>
          </a:p>
          <a:p>
            <a:pPr marL="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Watch and share the full PSA, </a:t>
            </a:r>
            <a:r>
              <a:rPr lang="en-US" dirty="0">
                <a:latin typeface="Calibri" panose="020F0502020204030204" pitchFamily="34" charset="0"/>
                <a:ea typeface="Calibri" panose="020F0502020204030204" pitchFamily="34" charset="0"/>
                <a:cs typeface="Times New Roman" panose="02020603050405020304" pitchFamily="18" charset="0"/>
              </a:rPr>
              <a:t>using the links below:</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English</a:t>
            </a:r>
            <a:r>
              <a:rPr lang="en-US" sz="1800" dirty="0">
                <a:effectLst/>
                <a:latin typeface="Calibri" panose="020F0502020204030204" pitchFamily="34" charset="0"/>
                <a:ea typeface="Calibri" panose="020F0502020204030204" pitchFamily="34" charset="0"/>
              </a:rPr>
              <a:t>: </a:t>
            </a:r>
            <a:r>
              <a:rPr lang="en-US" sz="1800" u="sng" dirty="0">
                <a:solidFill>
                  <a:srgbClr val="244061"/>
                </a:solidFill>
                <a:effectLst/>
                <a:latin typeface="Calibri" panose="020F0502020204030204" pitchFamily="34" charset="0"/>
                <a:ea typeface="Calibri" panose="020F0502020204030204" pitchFamily="34" charset="0"/>
                <a:hlinkClick r:id="rId2"/>
              </a:rPr>
              <a:t>https://bit.ly/3hUKul4</a:t>
            </a:r>
            <a:endParaRPr lang="en-US" sz="1800" u="sng" dirty="0">
              <a:solidFill>
                <a:srgbClr val="24406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Spanish</a:t>
            </a:r>
            <a:r>
              <a:rPr lang="en-US" sz="1800" dirty="0">
                <a:effectLst/>
                <a:latin typeface="Calibri" panose="020F0502020204030204" pitchFamily="34" charset="0"/>
                <a:ea typeface="Calibri" panose="020F0502020204030204" pitchFamily="34" charset="0"/>
              </a:rPr>
              <a:t>: </a:t>
            </a:r>
            <a:r>
              <a:rPr lang="en-US" sz="1800" u="sng" dirty="0">
                <a:solidFill>
                  <a:srgbClr val="244061"/>
                </a:solidFill>
                <a:effectLst/>
                <a:latin typeface="Calibri" panose="020F0502020204030204" pitchFamily="34" charset="0"/>
                <a:ea typeface="Calibri" panose="020F0502020204030204" pitchFamily="34" charset="0"/>
                <a:hlinkClick r:id="rId3"/>
              </a:rPr>
              <a:t>https://bit.ly/3ckz5cU</a:t>
            </a:r>
            <a:endParaRPr lang="en-US" sz="1800" u="sng" dirty="0">
              <a:solidFill>
                <a:srgbClr val="24406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pic>
        <p:nvPicPr>
          <p:cNvPr id="17" name="Picture 16">
            <a:extLst>
              <a:ext uri="{FF2B5EF4-FFF2-40B4-BE49-F238E27FC236}">
                <a16:creationId xmlns:a16="http://schemas.microsoft.com/office/drawing/2014/main" id="{60422458-341F-4E85-9712-5092232416D4}"/>
              </a:ext>
            </a:extLst>
          </p:cNvPr>
          <p:cNvPicPr>
            <a:picLocks noChangeAspect="1"/>
          </p:cNvPicPr>
          <p:nvPr/>
        </p:nvPicPr>
        <p:blipFill>
          <a:blip r:embed="rId4"/>
          <a:stretch>
            <a:fillRect/>
          </a:stretch>
        </p:blipFill>
        <p:spPr>
          <a:xfrm>
            <a:off x="838200" y="959965"/>
            <a:ext cx="2162175" cy="1123950"/>
          </a:xfrm>
          <a:prstGeom prst="rect">
            <a:avLst/>
          </a:prstGeom>
        </p:spPr>
      </p:pic>
      <p:pic>
        <p:nvPicPr>
          <p:cNvPr id="19" name="Picture 18">
            <a:extLst>
              <a:ext uri="{FF2B5EF4-FFF2-40B4-BE49-F238E27FC236}">
                <a16:creationId xmlns:a16="http://schemas.microsoft.com/office/drawing/2014/main" id="{A3EF6E22-56BA-4CAD-B69B-F65BD24CA2B4}"/>
              </a:ext>
            </a:extLst>
          </p:cNvPr>
          <p:cNvPicPr>
            <a:picLocks noChangeAspect="1"/>
          </p:cNvPicPr>
          <p:nvPr/>
        </p:nvPicPr>
        <p:blipFill>
          <a:blip r:embed="rId5"/>
          <a:stretch>
            <a:fillRect/>
          </a:stretch>
        </p:blipFill>
        <p:spPr>
          <a:xfrm>
            <a:off x="6524516" y="959965"/>
            <a:ext cx="1809750" cy="1133475"/>
          </a:xfrm>
          <a:prstGeom prst="rect">
            <a:avLst/>
          </a:prstGeom>
        </p:spPr>
      </p:pic>
    </p:spTree>
    <p:extLst>
      <p:ext uri="{BB962C8B-B14F-4D97-AF65-F5344CB8AC3E}">
        <p14:creationId xmlns:p14="http://schemas.microsoft.com/office/powerpoint/2010/main" val="4064083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Ask the experts</a:t>
            </a:r>
          </a:p>
        </p:txBody>
      </p:sp>
      <p:sp>
        <p:nvSpPr>
          <p:cNvPr id="5" name="Text Placeholder 4"/>
          <p:cNvSpPr>
            <a:spLocks noGrp="1"/>
          </p:cNvSpPr>
          <p:nvPr>
            <p:ph type="body" idx="1"/>
          </p:nvPr>
        </p:nvSpPr>
        <p:spPr/>
        <p:txBody>
          <a:bodyPr/>
          <a:lstStyle/>
          <a:p>
            <a:r>
              <a:rPr lang="en-US" i="1" dirty="0"/>
              <a:t>Pool Safely</a:t>
            </a:r>
            <a:r>
              <a:rPr lang="en-US" dirty="0"/>
              <a:t> Collaborator Toolkit</a:t>
            </a:r>
          </a:p>
        </p:txBody>
      </p:sp>
    </p:spTree>
    <p:extLst>
      <p:ext uri="{BB962C8B-B14F-4D97-AF65-F5344CB8AC3E}">
        <p14:creationId xmlns:p14="http://schemas.microsoft.com/office/powerpoint/2010/main" val="1214863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509"/>
            <a:ext cx="8229600" cy="1143000"/>
          </a:xfrm>
        </p:spPr>
        <p:txBody>
          <a:bodyPr>
            <a:normAutofit/>
          </a:bodyPr>
          <a:lstStyle/>
          <a:p>
            <a:r>
              <a:rPr lang="en-US" b="1" dirty="0"/>
              <a:t>Ask the Experts</a:t>
            </a:r>
          </a:p>
        </p:txBody>
      </p:sp>
      <p:sp>
        <p:nvSpPr>
          <p:cNvPr id="3" name="Content Placeholder 2"/>
          <p:cNvSpPr>
            <a:spLocks noGrp="1"/>
          </p:cNvSpPr>
          <p:nvPr>
            <p:ph idx="1"/>
          </p:nvPr>
        </p:nvSpPr>
        <p:spPr>
          <a:xfrm>
            <a:off x="277837" y="850039"/>
            <a:ext cx="5083126" cy="3375309"/>
          </a:xfrm>
        </p:spPr>
        <p:txBody>
          <a:bodyPr vert="horz" lIns="91440" tIns="45720" rIns="91440" bIns="45720" rtlCol="0" anchor="t">
            <a:normAutofit/>
          </a:bodyPr>
          <a:lstStyle/>
          <a:p>
            <a:pPr marL="0" indent="0">
              <a:buNone/>
            </a:pPr>
            <a:r>
              <a:rPr lang="en-US" sz="1800" dirty="0">
                <a:solidFill>
                  <a:srgbClr val="0000FF"/>
                </a:solidFill>
                <a:hlinkClick r:id="rId3">
                  <a:extLst>
                    <a:ext uri="{A12FA001-AC4F-418D-AE19-62706E023703}">
                      <ahyp:hlinkClr xmlns:ahyp="http://schemas.microsoft.com/office/drawing/2018/hyperlinkcolor" val="tx"/>
                    </a:ext>
                  </a:extLst>
                </a:hlinkClick>
              </a:rPr>
              <a:t>New data</a:t>
            </a:r>
            <a:r>
              <a:rPr lang="en-US" sz="1800" dirty="0"/>
              <a:t> from CPSC’s latest submersion and entrapment report shows that drownings are on the rise, with 71 percent of fatal drowning incidents occurring at residential locations. </a:t>
            </a:r>
          </a:p>
          <a:p>
            <a:pPr marL="0" indent="0">
              <a:buNone/>
            </a:pPr>
            <a:endParaRPr lang="en-US" sz="1800" dirty="0"/>
          </a:p>
          <a:p>
            <a:pPr marL="0" indent="0">
              <a:buNone/>
            </a:pPr>
            <a:r>
              <a:rPr lang="en-US" sz="1800" dirty="0"/>
              <a:t>In response, </a:t>
            </a:r>
            <a:r>
              <a:rPr lang="en-US" sz="1800" i="1" dirty="0"/>
              <a:t>Pool Safely</a:t>
            </a:r>
            <a:r>
              <a:rPr lang="en-US" sz="1800" dirty="0"/>
              <a:t> launched the </a:t>
            </a:r>
            <a:r>
              <a:rPr lang="en-US" sz="1800" b="1" dirty="0">
                <a:hlinkClick r:id="rId4"/>
              </a:rPr>
              <a:t>Ask the Experts video series</a:t>
            </a:r>
            <a:r>
              <a:rPr lang="en-US" sz="1800" dirty="0"/>
              <a:t>. Collaborating with our community of drowning-prevention experts, advocates and Olympians, each video features advice about how to </a:t>
            </a:r>
            <a:r>
              <a:rPr lang="en-US" sz="1800" i="1" dirty="0"/>
              <a:t>Pool Safely </a:t>
            </a:r>
            <a:r>
              <a:rPr lang="en-US" sz="1800" dirty="0"/>
              <a:t>at home, or anywhere you’re spending time in or around water.</a:t>
            </a:r>
          </a:p>
          <a:p>
            <a:endParaRPr lang="en-US" sz="1800" dirty="0"/>
          </a:p>
          <a:p>
            <a:pPr marL="0" indent="0">
              <a:buNone/>
            </a:pPr>
            <a:endParaRPr lang="en-US" sz="1800" dirty="0"/>
          </a:p>
        </p:txBody>
      </p:sp>
      <p:pic>
        <p:nvPicPr>
          <p:cNvPr id="7" name="Picture 6">
            <a:extLst>
              <a:ext uri="{FF2B5EF4-FFF2-40B4-BE49-F238E27FC236}">
                <a16:creationId xmlns:a16="http://schemas.microsoft.com/office/drawing/2014/main" id="{DAFA91F5-2EDD-4DE4-9386-75C8FC9C8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1112285"/>
            <a:ext cx="2922563" cy="2922563"/>
          </a:xfrm>
          <a:prstGeom prst="rect">
            <a:avLst/>
          </a:prstGeom>
        </p:spPr>
      </p:pic>
      <p:sp>
        <p:nvSpPr>
          <p:cNvPr id="8" name="TextBox 7">
            <a:extLst>
              <a:ext uri="{FF2B5EF4-FFF2-40B4-BE49-F238E27FC236}">
                <a16:creationId xmlns:a16="http://schemas.microsoft.com/office/drawing/2014/main" id="{A169FA11-33AA-4FC1-BE85-8C48C52EB43F}"/>
              </a:ext>
            </a:extLst>
          </p:cNvPr>
          <p:cNvSpPr txBox="1"/>
          <p:nvPr/>
        </p:nvSpPr>
        <p:spPr>
          <a:xfrm>
            <a:off x="277837" y="4204083"/>
            <a:ext cx="8866163" cy="2031325"/>
          </a:xfrm>
          <a:prstGeom prst="rect">
            <a:avLst/>
          </a:prstGeom>
          <a:noFill/>
        </p:spPr>
        <p:txBody>
          <a:bodyPr wrap="square" rtlCol="0">
            <a:spAutoFit/>
          </a:bodyPr>
          <a:lstStyle/>
          <a:p>
            <a:r>
              <a:rPr lang="en-US" sz="1800" dirty="0"/>
              <a:t>The series includes tips from </a:t>
            </a:r>
            <a:r>
              <a:rPr lang="en-US" sz="1800" dirty="0">
                <a:effectLst/>
                <a:ea typeface="Calibri" panose="020F0502020204030204" pitchFamily="34" charset="0"/>
              </a:rPr>
              <a:t>U.S. Olympians such as </a:t>
            </a:r>
            <a:r>
              <a:rPr lang="en-US" sz="1800" dirty="0">
                <a:effectLst/>
                <a:ea typeface="Calibri" panose="020F0502020204030204" pitchFamily="34" charset="0"/>
                <a:hlinkClick r:id="rId6"/>
              </a:rPr>
              <a:t>Rowdy Gaines </a:t>
            </a:r>
            <a:r>
              <a:rPr lang="en-US" sz="1800" dirty="0">
                <a:effectLst/>
                <a:ea typeface="Calibri" panose="020F0502020204030204" pitchFamily="34" charset="0"/>
              </a:rPr>
              <a:t>and </a:t>
            </a:r>
            <a:r>
              <a:rPr lang="en-US" sz="1800" dirty="0">
                <a:effectLst/>
                <a:ea typeface="Calibri" panose="020F0502020204030204" pitchFamily="34" charset="0"/>
                <a:hlinkClick r:id="rId7"/>
              </a:rPr>
              <a:t>Maritza McClendon</a:t>
            </a:r>
            <a:r>
              <a:rPr lang="en-US" sz="1800" dirty="0">
                <a:effectLst/>
                <a:ea typeface="Calibri" panose="020F0502020204030204" pitchFamily="34" charset="0"/>
              </a:rPr>
              <a:t>,</a:t>
            </a:r>
            <a:r>
              <a:rPr lang="en-US" sz="1800" dirty="0">
                <a:ea typeface="Calibri" panose="020F0502020204030204" pitchFamily="34" charset="0"/>
              </a:rPr>
              <a:t> and </a:t>
            </a:r>
            <a:r>
              <a:rPr lang="en-US" sz="1800" i="1" dirty="0">
                <a:ea typeface="Calibri" panose="020F0502020204030204" pitchFamily="34" charset="0"/>
              </a:rPr>
              <a:t>Pool Safely </a:t>
            </a:r>
            <a:r>
              <a:rPr lang="en-US" sz="1800" dirty="0">
                <a:effectLst/>
                <a:ea typeface="Calibri" panose="020F0502020204030204" pitchFamily="34" charset="0"/>
              </a:rPr>
              <a:t>collaborators such as the </a:t>
            </a:r>
            <a:r>
              <a:rPr lang="en-US" sz="1800" dirty="0">
                <a:ea typeface="Calibri" panose="020F0502020204030204" pitchFamily="34" charset="0"/>
                <a:hlinkClick r:id="rId8"/>
              </a:rPr>
              <a:t>American Red Cross</a:t>
            </a:r>
            <a:r>
              <a:rPr lang="en-US" sz="1800" dirty="0">
                <a:ea typeface="Calibri" panose="020F0502020204030204" pitchFamily="34" charset="0"/>
              </a:rPr>
              <a:t>,</a:t>
            </a:r>
            <a:r>
              <a:rPr lang="en-US" sz="1800" dirty="0">
                <a:effectLst/>
                <a:ea typeface="Calibri" panose="020F0502020204030204" pitchFamily="34" charset="0"/>
              </a:rPr>
              <a:t> </a:t>
            </a:r>
            <a:r>
              <a:rPr lang="en-US" sz="1800" dirty="0">
                <a:effectLst/>
                <a:ea typeface="Calibri" panose="020F0502020204030204" pitchFamily="34" charset="0"/>
                <a:hlinkClick r:id="rId9"/>
              </a:rPr>
              <a:t>Diversity in Aquatics</a:t>
            </a:r>
            <a:r>
              <a:rPr lang="en-US" sz="1800" dirty="0">
                <a:ea typeface="Calibri" panose="020F0502020204030204" pitchFamily="34" charset="0"/>
              </a:rPr>
              <a:t>, </a:t>
            </a:r>
            <a:r>
              <a:rPr lang="en-US" sz="1800" dirty="0">
                <a:ea typeface="Calibri" panose="020F0502020204030204" pitchFamily="34" charset="0"/>
                <a:hlinkClick r:id="rId10"/>
              </a:rPr>
              <a:t>Nicole Phelps </a:t>
            </a:r>
            <a:r>
              <a:rPr lang="en-US" sz="1800" dirty="0">
                <a:ea typeface="Calibri" panose="020F0502020204030204" pitchFamily="34" charset="0"/>
              </a:rPr>
              <a:t>on behalf of the Michael Phelps Foundation, and </a:t>
            </a:r>
            <a:r>
              <a:rPr lang="en-US" sz="1800" dirty="0">
                <a:effectLst/>
                <a:ea typeface="Calibri" panose="020F0502020204030204" pitchFamily="34" charset="0"/>
              </a:rPr>
              <a:t>the </a:t>
            </a:r>
            <a:r>
              <a:rPr lang="en-US" sz="1800" dirty="0">
                <a:effectLst/>
                <a:ea typeface="Calibri" panose="020F0502020204030204" pitchFamily="34" charset="0"/>
                <a:hlinkClick r:id="rId11"/>
              </a:rPr>
              <a:t>U.S. Swim School Association</a:t>
            </a:r>
            <a:r>
              <a:rPr lang="en-US" sz="1800" dirty="0">
                <a:effectLst/>
                <a:ea typeface="Calibri" panose="020F0502020204030204" pitchFamily="34" charset="0"/>
              </a:rPr>
              <a:t>.</a:t>
            </a:r>
          </a:p>
          <a:p>
            <a:pPr marL="0" indent="0">
              <a:buNone/>
            </a:pPr>
            <a:endParaRPr lang="en-US" sz="1800" dirty="0">
              <a:effectLst/>
              <a:ea typeface="Calibri" panose="020F0502020204030204" pitchFamily="34" charset="0"/>
            </a:endParaRPr>
          </a:p>
          <a:p>
            <a:r>
              <a:rPr lang="en-US" sz="1800" dirty="0">
                <a:ea typeface="Calibri" panose="020F0502020204030204" pitchFamily="34" charset="0"/>
              </a:rPr>
              <a:t>Head over to our </a:t>
            </a:r>
            <a:r>
              <a:rPr lang="en-US" sz="1800" dirty="0">
                <a:ea typeface="Calibri" panose="020F0502020204030204" pitchFamily="34" charset="0"/>
                <a:hlinkClick r:id="rId12"/>
              </a:rPr>
              <a:t>YouTube</a:t>
            </a:r>
            <a:r>
              <a:rPr lang="en-US" sz="1800" dirty="0">
                <a:ea typeface="Calibri" panose="020F0502020204030204" pitchFamily="34" charset="0"/>
              </a:rPr>
              <a:t> page to watch and share the videos. If you’re interested in submitting a video of your own, email </a:t>
            </a:r>
            <a:r>
              <a:rPr lang="en-US" sz="1800" i="1" dirty="0">
                <a:ea typeface="Calibri" panose="020F0502020204030204" pitchFamily="34" charset="0"/>
                <a:hlinkClick r:id="rId13"/>
              </a:rPr>
              <a:t>PoolSafely</a:t>
            </a:r>
            <a:r>
              <a:rPr lang="en-US" sz="1800" dirty="0">
                <a:ea typeface="Calibri" panose="020F0502020204030204" pitchFamily="34" charset="0"/>
                <a:hlinkClick r:id="rId13"/>
              </a:rPr>
              <a:t>@cpsc.gov</a:t>
            </a:r>
            <a:r>
              <a:rPr lang="en-US" sz="1800" dirty="0">
                <a:ea typeface="Calibri" panose="020F0502020204030204" pitchFamily="34" charset="0"/>
              </a:rPr>
              <a:t>. </a:t>
            </a:r>
            <a:endParaRPr lang="en-US" sz="1800"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171903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SOCIAL MEDIA </a:t>
            </a:r>
          </a:p>
        </p:txBody>
      </p:sp>
      <p:sp>
        <p:nvSpPr>
          <p:cNvPr id="5" name="Text Placeholder 4"/>
          <p:cNvSpPr>
            <a:spLocks noGrp="1"/>
          </p:cNvSpPr>
          <p:nvPr>
            <p:ph type="body" idx="1"/>
          </p:nvPr>
        </p:nvSpPr>
        <p:spPr/>
        <p:txBody>
          <a:bodyPr/>
          <a:lstStyle/>
          <a:p>
            <a:r>
              <a:rPr lang="en-US" i="1" dirty="0"/>
              <a:t>Pool Safely</a:t>
            </a:r>
            <a:r>
              <a:rPr lang="en-US" dirty="0"/>
              <a:t> Collaborator Toolkit</a:t>
            </a:r>
          </a:p>
        </p:txBody>
      </p:sp>
    </p:spTree>
    <p:extLst>
      <p:ext uri="{BB962C8B-B14F-4D97-AF65-F5344CB8AC3E}">
        <p14:creationId xmlns:p14="http://schemas.microsoft.com/office/powerpoint/2010/main" val="4260962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26" y="289718"/>
            <a:ext cx="8229600" cy="884238"/>
          </a:xfrm>
        </p:spPr>
        <p:txBody>
          <a:bodyPr/>
          <a:lstStyle/>
          <a:p>
            <a:r>
              <a:rPr lang="en-US" b="1" i="1" dirty="0"/>
              <a:t>Pool Safely </a:t>
            </a:r>
            <a:r>
              <a:rPr lang="en-US" b="1" dirty="0"/>
              <a:t>Hashtags</a:t>
            </a:r>
            <a:endParaRPr lang="en-US" b="1" i="1" dirty="0"/>
          </a:p>
        </p:txBody>
      </p:sp>
      <p:sp>
        <p:nvSpPr>
          <p:cNvPr id="3" name="Content Placeholder 2"/>
          <p:cNvSpPr>
            <a:spLocks noGrp="1"/>
          </p:cNvSpPr>
          <p:nvPr>
            <p:ph idx="1"/>
          </p:nvPr>
        </p:nvSpPr>
        <p:spPr>
          <a:xfrm>
            <a:off x="457200" y="1600200"/>
            <a:ext cx="8001000" cy="4525963"/>
          </a:xfrm>
        </p:spPr>
        <p:txBody>
          <a:bodyPr>
            <a:normAutofit fontScale="77500" lnSpcReduction="20000"/>
          </a:bodyPr>
          <a:lstStyle/>
          <a:p>
            <a:r>
              <a:rPr lang="en-US" dirty="0"/>
              <a:t>Campaign hashtags to use when posting about </a:t>
            </a:r>
            <a:r>
              <a:rPr lang="en-US" i="1" dirty="0"/>
              <a:t>Pool Safely </a:t>
            </a:r>
            <a:r>
              <a:rPr lang="en-US" dirty="0"/>
              <a:t>on social media:</a:t>
            </a:r>
          </a:p>
          <a:p>
            <a:pPr marL="0" indent="0">
              <a:buNone/>
            </a:pPr>
            <a:endParaRPr lang="en-US" sz="1200" dirty="0"/>
          </a:p>
          <a:p>
            <a:pPr lvl="1"/>
            <a:r>
              <a:rPr lang="en-US" dirty="0"/>
              <a:t>English:</a:t>
            </a:r>
          </a:p>
          <a:p>
            <a:pPr lvl="2"/>
            <a:r>
              <a:rPr lang="en-US" dirty="0"/>
              <a:t>#PoolSafely</a:t>
            </a:r>
            <a:endParaRPr lang="en-US" sz="1200" dirty="0"/>
          </a:p>
          <a:p>
            <a:pPr lvl="2"/>
            <a:r>
              <a:rPr lang="en-US" dirty="0"/>
              <a:t>#</a:t>
            </a:r>
            <a:r>
              <a:rPr lang="en-US" dirty="0" err="1"/>
              <a:t>TakethePledge</a:t>
            </a:r>
            <a:endParaRPr lang="en-US" dirty="0"/>
          </a:p>
          <a:p>
            <a:pPr lvl="2"/>
            <a:r>
              <a:rPr lang="en-US" dirty="0"/>
              <a:t>#</a:t>
            </a:r>
            <a:r>
              <a:rPr lang="en-US" dirty="0" err="1"/>
              <a:t>SafetySelfie</a:t>
            </a:r>
            <a:endParaRPr lang="en-US" dirty="0"/>
          </a:p>
          <a:p>
            <a:pPr lvl="2"/>
            <a:r>
              <a:rPr lang="en-US" dirty="0"/>
              <a:t>#</a:t>
            </a:r>
            <a:r>
              <a:rPr lang="en-US" dirty="0" err="1"/>
              <a:t>stopdrowning</a:t>
            </a:r>
            <a:endParaRPr lang="en-US" dirty="0"/>
          </a:p>
          <a:p>
            <a:pPr lvl="2"/>
            <a:r>
              <a:rPr lang="en-US" dirty="0"/>
              <a:t>#</a:t>
            </a:r>
            <a:r>
              <a:rPr lang="en-US" dirty="0" err="1"/>
              <a:t>WaterSafety</a:t>
            </a:r>
            <a:endParaRPr lang="en-US" dirty="0"/>
          </a:p>
          <a:p>
            <a:pPr lvl="2"/>
            <a:r>
              <a:rPr lang="en-US" dirty="0"/>
              <a:t>PoolSafely365</a:t>
            </a:r>
          </a:p>
          <a:p>
            <a:pPr lvl="2"/>
            <a:r>
              <a:rPr lang="en-US" dirty="0"/>
              <a:t>#PledgeItOn</a:t>
            </a:r>
          </a:p>
          <a:p>
            <a:pPr marL="457200" lvl="1" indent="0">
              <a:buNone/>
            </a:pPr>
            <a:endParaRPr lang="en-US" sz="1200" dirty="0"/>
          </a:p>
          <a:p>
            <a:pPr lvl="1"/>
            <a:r>
              <a:rPr lang="es-US" dirty="0" err="1"/>
              <a:t>Spanish</a:t>
            </a:r>
            <a:endParaRPr lang="es-US" dirty="0"/>
          </a:p>
          <a:p>
            <a:pPr lvl="2"/>
            <a:r>
              <a:rPr lang="es-US" dirty="0"/>
              <a:t>#</a:t>
            </a:r>
            <a:r>
              <a:rPr lang="es-US" dirty="0" err="1"/>
              <a:t>PiscinaSegura</a:t>
            </a:r>
            <a:endParaRPr lang="es-US" dirty="0"/>
          </a:p>
          <a:p>
            <a:pPr lvl="2"/>
            <a:r>
              <a:rPr lang="es-US" dirty="0"/>
              <a:t>#</a:t>
            </a:r>
            <a:r>
              <a:rPr lang="es-US" dirty="0" err="1"/>
              <a:t>ComparteLaPromesa</a:t>
            </a:r>
            <a:endParaRPr lang="es-US" dirty="0"/>
          </a:p>
          <a:p>
            <a:pPr lvl="2"/>
            <a:endParaRPr lang="en-US" dirty="0"/>
          </a:p>
        </p:txBody>
      </p:sp>
    </p:spTree>
    <p:extLst>
      <p:ext uri="{BB962C8B-B14F-4D97-AF65-F5344CB8AC3E}">
        <p14:creationId xmlns:p14="http://schemas.microsoft.com/office/powerpoint/2010/main" val="2319286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F009-6318-4E48-A030-3336833C3B88}"/>
              </a:ext>
            </a:extLst>
          </p:cNvPr>
          <p:cNvSpPr>
            <a:spLocks noGrp="1"/>
          </p:cNvSpPr>
          <p:nvPr>
            <p:ph type="title"/>
          </p:nvPr>
        </p:nvSpPr>
        <p:spPr>
          <a:xfrm>
            <a:off x="928760" y="368385"/>
            <a:ext cx="7286479" cy="790135"/>
          </a:xfrm>
        </p:spPr>
        <p:txBody>
          <a:bodyPr>
            <a:normAutofit fontScale="90000"/>
          </a:bodyPr>
          <a:lstStyle/>
          <a:p>
            <a:r>
              <a:rPr lang="en-US" b="1" dirty="0"/>
              <a:t>Follow </a:t>
            </a:r>
            <a:r>
              <a:rPr lang="en-US" b="1" i="1" dirty="0"/>
              <a:t>Pool Safely </a:t>
            </a:r>
            <a:r>
              <a:rPr lang="en-US" b="1" dirty="0"/>
              <a:t>on Instagram!</a:t>
            </a:r>
          </a:p>
        </p:txBody>
      </p:sp>
      <p:sp>
        <p:nvSpPr>
          <p:cNvPr id="3" name="Content Placeholder 2">
            <a:extLst>
              <a:ext uri="{FF2B5EF4-FFF2-40B4-BE49-F238E27FC236}">
                <a16:creationId xmlns:a16="http://schemas.microsoft.com/office/drawing/2014/main" id="{DF6D5CEE-2D85-4207-858F-164E26019BBC}"/>
              </a:ext>
            </a:extLst>
          </p:cNvPr>
          <p:cNvSpPr>
            <a:spLocks noGrp="1"/>
          </p:cNvSpPr>
          <p:nvPr>
            <p:ph idx="1"/>
          </p:nvPr>
        </p:nvSpPr>
        <p:spPr>
          <a:xfrm>
            <a:off x="202444" y="1293177"/>
            <a:ext cx="8739112" cy="1195754"/>
          </a:xfrm>
        </p:spPr>
        <p:txBody>
          <a:bodyPr>
            <a:normAutofit/>
          </a:bodyPr>
          <a:lstStyle/>
          <a:p>
            <a:pPr marL="0" indent="0">
              <a:buNone/>
            </a:pPr>
            <a:r>
              <a:rPr lang="en-US" sz="2100" i="1" dirty="0"/>
              <a:t>Pool Safely </a:t>
            </a:r>
            <a:r>
              <a:rPr lang="en-US" sz="2100" dirty="0"/>
              <a:t>is now on Instagram! Follow and tag us </a:t>
            </a:r>
            <a:r>
              <a:rPr lang="en-US" sz="2100" dirty="0">
                <a:hlinkClick r:id="rId2"/>
              </a:rPr>
              <a:t>@</a:t>
            </a:r>
            <a:r>
              <a:rPr lang="en-US" sz="2100" i="1" dirty="0">
                <a:hlinkClick r:id="rId2"/>
              </a:rPr>
              <a:t>PoolSafely</a:t>
            </a:r>
            <a:r>
              <a:rPr lang="en-US" sz="2100" dirty="0"/>
              <a:t>. </a:t>
            </a:r>
            <a:r>
              <a:rPr lang="en-US" sz="2100" b="0" i="0" dirty="0">
                <a:effectLst/>
              </a:rPr>
              <a:t>Feel free to share any of the below posts on your Instagram page, using any of the images in our visual library (starting on slide 24 of this toolkit).</a:t>
            </a:r>
            <a:endParaRPr lang="en-US" sz="2100" i="1" dirty="0"/>
          </a:p>
        </p:txBody>
      </p:sp>
      <p:sp>
        <p:nvSpPr>
          <p:cNvPr id="5" name="TextBox 4">
            <a:extLst>
              <a:ext uri="{FF2B5EF4-FFF2-40B4-BE49-F238E27FC236}">
                <a16:creationId xmlns:a16="http://schemas.microsoft.com/office/drawing/2014/main" id="{C83B77FC-D8C9-4EE6-8A2C-743D1CC9BA76}"/>
              </a:ext>
            </a:extLst>
          </p:cNvPr>
          <p:cNvSpPr txBox="1"/>
          <p:nvPr/>
        </p:nvSpPr>
        <p:spPr>
          <a:xfrm>
            <a:off x="202444" y="2255447"/>
            <a:ext cx="8179556" cy="2554545"/>
          </a:xfrm>
          <a:prstGeom prst="rect">
            <a:avLst/>
          </a:prstGeom>
          <a:noFill/>
        </p:spPr>
        <p:txBody>
          <a:bodyPr wrap="square">
            <a:spAutoFit/>
          </a:bodyPr>
          <a:lstStyle/>
          <a:p>
            <a:endParaRPr lang="en-US" sz="1600" dirty="0"/>
          </a:p>
          <a:p>
            <a:r>
              <a:rPr lang="en-US" sz="1600" dirty="0">
                <a:ea typeface="+mn-lt"/>
                <a:cs typeface="+mn-lt"/>
              </a:rPr>
              <a:t>-If your kids are home and you have a residential pool or spa, make sure you have the proper #layersofprotection including alarms, covers and gates. Learn more by visiting </a:t>
            </a:r>
            <a:r>
              <a:rPr lang="en-US" sz="1600" i="1" dirty="0">
                <a:ea typeface="+mn-lt"/>
                <a:cs typeface="+mn-lt"/>
              </a:rPr>
              <a:t>PoolSafel</a:t>
            </a:r>
            <a:r>
              <a:rPr lang="en-US" sz="1600" dirty="0">
                <a:ea typeface="+mn-lt"/>
                <a:cs typeface="+mn-lt"/>
              </a:rPr>
              <a:t>y.gov.</a:t>
            </a:r>
          </a:p>
          <a:p>
            <a:endParaRPr lang="en-US" sz="1600" dirty="0"/>
          </a:p>
          <a:p>
            <a:r>
              <a:rPr lang="en-US" sz="1600" b="0" i="0" dirty="0">
                <a:effectLst/>
              </a:rPr>
              <a:t>-Even if you’re not </a:t>
            </a:r>
            <a:r>
              <a:rPr lang="en-US" sz="1600" dirty="0"/>
              <a:t>a parent, you should still learn how to #</a:t>
            </a:r>
            <a:r>
              <a:rPr lang="en-US" sz="1600" i="1" dirty="0"/>
              <a:t>PoolSafely. </a:t>
            </a:r>
            <a:r>
              <a:rPr lang="en-US" sz="1600" b="0" i="0" dirty="0">
                <a:effectLst/>
              </a:rPr>
              <a:t>Are you a grandparent? A babysitter? A neighbor of someone with a pool, or a pool owner with young kids nearby? If you answered yes to any of these questions, visit </a:t>
            </a:r>
            <a:r>
              <a:rPr lang="en-US" sz="1600" b="0" i="1" dirty="0">
                <a:effectLst/>
              </a:rPr>
              <a:t>PoolSafely</a:t>
            </a:r>
            <a:r>
              <a:rPr lang="en-US" sz="1600" b="0" dirty="0">
                <a:effectLst/>
              </a:rPr>
              <a:t>.gov</a:t>
            </a:r>
            <a:r>
              <a:rPr lang="en-US" sz="1600" b="0" i="0" dirty="0">
                <a:effectLst/>
              </a:rPr>
              <a:t> to learn valuable water safety tips.</a:t>
            </a:r>
          </a:p>
          <a:p>
            <a:endParaRPr lang="en-US" sz="1600" b="0" i="0" dirty="0">
              <a:effectLst/>
            </a:endParaRPr>
          </a:p>
          <a:p>
            <a:endParaRPr lang="en-US" sz="1600" b="0" i="0" dirty="0">
              <a:effectLst/>
            </a:endParaRPr>
          </a:p>
          <a:p>
            <a:endParaRPr lang="en-US" sz="1600" dirty="0"/>
          </a:p>
        </p:txBody>
      </p:sp>
      <p:pic>
        <p:nvPicPr>
          <p:cNvPr id="6" name="Picture 5">
            <a:extLst>
              <a:ext uri="{FF2B5EF4-FFF2-40B4-BE49-F238E27FC236}">
                <a16:creationId xmlns:a16="http://schemas.microsoft.com/office/drawing/2014/main" id="{0CCA28E5-0588-4E90-8D01-86D317CFC61B}"/>
              </a:ext>
            </a:extLst>
          </p:cNvPr>
          <p:cNvPicPr>
            <a:picLocks noChangeAspect="1"/>
          </p:cNvPicPr>
          <p:nvPr/>
        </p:nvPicPr>
        <p:blipFill>
          <a:blip r:embed="rId3"/>
          <a:stretch>
            <a:fillRect/>
          </a:stretch>
        </p:blipFill>
        <p:spPr>
          <a:xfrm>
            <a:off x="6391055" y="4210392"/>
            <a:ext cx="2024575" cy="1985220"/>
          </a:xfrm>
          <a:prstGeom prst="rect">
            <a:avLst/>
          </a:prstGeom>
        </p:spPr>
      </p:pic>
      <p:sp>
        <p:nvSpPr>
          <p:cNvPr id="8" name="TextBox 7">
            <a:extLst>
              <a:ext uri="{FF2B5EF4-FFF2-40B4-BE49-F238E27FC236}">
                <a16:creationId xmlns:a16="http://schemas.microsoft.com/office/drawing/2014/main" id="{81C64381-D0EF-481B-B665-8D79522506FF}"/>
              </a:ext>
            </a:extLst>
          </p:cNvPr>
          <p:cNvSpPr txBox="1"/>
          <p:nvPr/>
        </p:nvSpPr>
        <p:spPr>
          <a:xfrm>
            <a:off x="269705" y="4210392"/>
            <a:ext cx="6020459" cy="1323439"/>
          </a:xfrm>
          <a:prstGeom prst="rect">
            <a:avLst/>
          </a:prstGeom>
          <a:noFill/>
        </p:spPr>
        <p:txBody>
          <a:bodyPr wrap="square" rtlCol="0">
            <a:spAutoFit/>
          </a:bodyPr>
          <a:lstStyle/>
          <a:p>
            <a:r>
              <a:rPr lang="en-US" sz="1600" b="0" i="0" dirty="0">
                <a:effectLst/>
              </a:rPr>
              <a:t>-When it comes to pool and spa-related drownings, there are no second chances. Ensuring that you learn prevention methods is the best thing you can do to keep your family safer! Visit </a:t>
            </a:r>
            <a:r>
              <a:rPr lang="en-US" sz="1600" b="0" i="1" dirty="0">
                <a:effectLst/>
              </a:rPr>
              <a:t>PoolSafely.gov</a:t>
            </a:r>
            <a:r>
              <a:rPr lang="en-US" sz="1600" b="0" dirty="0">
                <a:effectLst/>
              </a:rPr>
              <a:t> to learn more.</a:t>
            </a:r>
            <a:endParaRPr lang="en-US" sz="1600" dirty="0"/>
          </a:p>
          <a:p>
            <a:endParaRPr lang="en-US" sz="1600" dirty="0"/>
          </a:p>
        </p:txBody>
      </p:sp>
      <p:pic>
        <p:nvPicPr>
          <p:cNvPr id="10" name="Picture 9">
            <a:extLst>
              <a:ext uri="{FF2B5EF4-FFF2-40B4-BE49-F238E27FC236}">
                <a16:creationId xmlns:a16="http://schemas.microsoft.com/office/drawing/2014/main" id="{CD6466A8-D120-4AC1-BBEC-79DC7AF41952}"/>
              </a:ext>
            </a:extLst>
          </p:cNvPr>
          <p:cNvPicPr>
            <a:picLocks noChangeAspect="1"/>
          </p:cNvPicPr>
          <p:nvPr/>
        </p:nvPicPr>
        <p:blipFill>
          <a:blip r:embed="rId4"/>
          <a:stretch>
            <a:fillRect/>
          </a:stretch>
        </p:blipFill>
        <p:spPr>
          <a:xfrm>
            <a:off x="202444" y="304259"/>
            <a:ext cx="886988" cy="918386"/>
          </a:xfrm>
          <a:prstGeom prst="rect">
            <a:avLst/>
          </a:prstGeom>
        </p:spPr>
      </p:pic>
    </p:spTree>
    <p:extLst>
      <p:ext uri="{BB962C8B-B14F-4D97-AF65-F5344CB8AC3E}">
        <p14:creationId xmlns:p14="http://schemas.microsoft.com/office/powerpoint/2010/main" val="1816856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509"/>
            <a:ext cx="8229600" cy="1143000"/>
          </a:xfrm>
        </p:spPr>
        <p:txBody>
          <a:bodyPr>
            <a:normAutofit fontScale="90000"/>
          </a:bodyPr>
          <a:lstStyle/>
          <a:p>
            <a:r>
              <a:rPr lang="en-US" b="1" dirty="0"/>
              <a:t>Sample Social Media Posts: Twitter</a:t>
            </a:r>
          </a:p>
        </p:txBody>
      </p:sp>
      <p:sp>
        <p:nvSpPr>
          <p:cNvPr id="3" name="Content Placeholder 2"/>
          <p:cNvSpPr>
            <a:spLocks noGrp="1"/>
          </p:cNvSpPr>
          <p:nvPr>
            <p:ph idx="1"/>
          </p:nvPr>
        </p:nvSpPr>
        <p:spPr>
          <a:xfrm>
            <a:off x="342900" y="867181"/>
            <a:ext cx="8229600" cy="4678363"/>
          </a:xfrm>
        </p:spPr>
        <p:txBody>
          <a:bodyPr vert="horz" lIns="91440" tIns="45720" rIns="91440" bIns="45720" rtlCol="0" anchor="t">
            <a:normAutofit/>
          </a:bodyPr>
          <a:lstStyle/>
          <a:p>
            <a:r>
              <a:rPr lang="en-US" sz="2200" dirty="0"/>
              <a:t>Please feel free to share any of these sample posts on your Twitter account- or write your own using these as a guide! You can also retweet us from @</a:t>
            </a:r>
            <a:r>
              <a:rPr lang="en-US" sz="2200" i="1" dirty="0"/>
              <a:t>PoolSafely</a:t>
            </a:r>
            <a:r>
              <a:rPr lang="en-US" sz="2200" dirty="0"/>
              <a:t>. </a:t>
            </a:r>
          </a:p>
          <a:p>
            <a:pPr marL="0" indent="0">
              <a:buNone/>
            </a:pPr>
            <a:endParaRPr lang="en-US" sz="1000" dirty="0"/>
          </a:p>
          <a:p>
            <a:pPr marL="0" indent="0">
              <a:buNone/>
            </a:pPr>
            <a:endParaRPr lang="en-US" dirty="0"/>
          </a:p>
        </p:txBody>
      </p:sp>
      <p:sp>
        <p:nvSpPr>
          <p:cNvPr id="6" name="Content Placeholder 2"/>
          <p:cNvSpPr txBox="1">
            <a:spLocks/>
          </p:cNvSpPr>
          <p:nvPr/>
        </p:nvSpPr>
        <p:spPr>
          <a:xfrm>
            <a:off x="4419600" y="3095219"/>
            <a:ext cx="441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dirty="0"/>
          </a:p>
        </p:txBody>
      </p:sp>
      <p:sp>
        <p:nvSpPr>
          <p:cNvPr id="7" name="Content Placeholder 2"/>
          <p:cNvSpPr txBox="1">
            <a:spLocks/>
          </p:cNvSpPr>
          <p:nvPr/>
        </p:nvSpPr>
        <p:spPr>
          <a:xfrm>
            <a:off x="476250" y="1981199"/>
            <a:ext cx="4933950" cy="4009619"/>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200" dirty="0">
                <a:ea typeface="+mn-lt"/>
                <a:cs typeface="+mn-lt"/>
              </a:rPr>
              <a:t>Do you have what it takes to be a designated #WaterWatcher? Learn about the requirements and use your best water watching skills every time your kids are in or around the water: </a:t>
            </a:r>
            <a:r>
              <a:rPr lang="en-US" sz="2200" dirty="0">
                <a:ea typeface="+mn-lt"/>
                <a:cs typeface="+mn-lt"/>
                <a:hlinkClick r:id="rId3"/>
              </a:rPr>
              <a:t>http://bit.ly/2jJL5tj</a:t>
            </a:r>
            <a:endParaRPr lang="en-US" sz="2200" dirty="0"/>
          </a:p>
          <a:p>
            <a:pPr marL="457200" lvl="1" indent="0">
              <a:buNone/>
            </a:pPr>
            <a:endParaRPr lang="en-US" sz="2200" dirty="0">
              <a:cs typeface="Calibri"/>
            </a:endParaRPr>
          </a:p>
          <a:p>
            <a:pPr lvl="1"/>
            <a:r>
              <a:rPr lang="en-US" sz="2200" dirty="0">
                <a:ea typeface="+mn-lt"/>
                <a:cs typeface="+mn-lt"/>
              </a:rPr>
              <a:t>While spending time at home, kids can learn about #layersofprotection, #waterwatchers and more by playing the Adventures of </a:t>
            </a:r>
            <a:r>
              <a:rPr lang="en-US" sz="2200" dirty="0" err="1">
                <a:ea typeface="+mn-lt"/>
                <a:cs typeface="+mn-lt"/>
              </a:rPr>
              <a:t>Splish</a:t>
            </a:r>
            <a:r>
              <a:rPr lang="en-US" sz="2200" dirty="0">
                <a:ea typeface="+mn-lt"/>
                <a:cs typeface="+mn-lt"/>
              </a:rPr>
              <a:t> and Splash! Learn more from @PoolSafely: </a:t>
            </a:r>
            <a:r>
              <a:rPr lang="en-US" sz="2200" dirty="0">
                <a:ea typeface="+mn-lt"/>
                <a:cs typeface="+mn-lt"/>
                <a:hlinkClick r:id="rId4"/>
              </a:rPr>
              <a:t>http://bit.ly/2FLMm1f</a:t>
            </a:r>
            <a:endParaRPr lang="en-US" sz="2200" dirty="0"/>
          </a:p>
          <a:p>
            <a:pPr marL="457200" lvl="1" indent="0">
              <a:buNone/>
            </a:pPr>
            <a:endParaRPr lang="en-US" sz="2200" dirty="0">
              <a:cs typeface="Calibri"/>
            </a:endParaRPr>
          </a:p>
          <a:p>
            <a:pPr lvl="1"/>
            <a:endParaRPr lang="en-US" sz="2200" dirty="0">
              <a:cs typeface="Calibri"/>
            </a:endParaRPr>
          </a:p>
        </p:txBody>
      </p:sp>
      <p:pic>
        <p:nvPicPr>
          <p:cNvPr id="4" name="Picture 3">
            <a:extLst>
              <a:ext uri="{FF2B5EF4-FFF2-40B4-BE49-F238E27FC236}">
                <a16:creationId xmlns:a16="http://schemas.microsoft.com/office/drawing/2014/main" id="{5230D265-FEE0-4839-93CB-A3150741066B}"/>
              </a:ext>
            </a:extLst>
          </p:cNvPr>
          <p:cNvPicPr>
            <a:picLocks noChangeAspect="1"/>
          </p:cNvPicPr>
          <p:nvPr/>
        </p:nvPicPr>
        <p:blipFill>
          <a:blip r:embed="rId5"/>
          <a:stretch>
            <a:fillRect/>
          </a:stretch>
        </p:blipFill>
        <p:spPr>
          <a:xfrm>
            <a:off x="5626427" y="4133160"/>
            <a:ext cx="2805305" cy="1575045"/>
          </a:xfrm>
          <a:prstGeom prst="rect">
            <a:avLst/>
          </a:prstGeom>
        </p:spPr>
      </p:pic>
      <p:pic>
        <p:nvPicPr>
          <p:cNvPr id="11" name="Picture 10">
            <a:extLst>
              <a:ext uri="{FF2B5EF4-FFF2-40B4-BE49-F238E27FC236}">
                <a16:creationId xmlns:a16="http://schemas.microsoft.com/office/drawing/2014/main" id="{2F4004DD-E093-4EAC-BD44-F858C0474F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776" y="1590740"/>
            <a:ext cx="3398605" cy="2268199"/>
          </a:xfrm>
          <a:prstGeom prst="rect">
            <a:avLst/>
          </a:prstGeom>
        </p:spPr>
      </p:pic>
    </p:spTree>
    <p:extLst>
      <p:ext uri="{BB962C8B-B14F-4D97-AF65-F5344CB8AC3E}">
        <p14:creationId xmlns:p14="http://schemas.microsoft.com/office/powerpoint/2010/main" val="795416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Sample Social Media Posts: Twitter</a:t>
            </a:r>
          </a:p>
        </p:txBody>
      </p:sp>
      <p:sp>
        <p:nvSpPr>
          <p:cNvPr id="3" name="Content Placeholder 2"/>
          <p:cNvSpPr>
            <a:spLocks noGrp="1"/>
          </p:cNvSpPr>
          <p:nvPr>
            <p:ph idx="1"/>
          </p:nvPr>
        </p:nvSpPr>
        <p:spPr>
          <a:xfrm>
            <a:off x="76200" y="1363141"/>
            <a:ext cx="5294867" cy="4724400"/>
          </a:xfrm>
        </p:spPr>
        <p:txBody>
          <a:bodyPr>
            <a:noAutofit/>
          </a:bodyPr>
          <a:lstStyle/>
          <a:p>
            <a:pPr lvl="1"/>
            <a:r>
              <a:rPr lang="en-US" sz="2200" dirty="0"/>
              <a:t>Teach kids to swim. It can be the difference between a close call and a call to 911. </a:t>
            </a:r>
            <a:r>
              <a:rPr lang="en-US" sz="2200" dirty="0">
                <a:solidFill>
                  <a:srgbClr val="FF0000"/>
                </a:solidFill>
                <a:hlinkClick r:id="rId3"/>
              </a:rPr>
              <a:t>http://bit.ly/2nKM8ej</a:t>
            </a:r>
            <a:r>
              <a:rPr lang="en-US" sz="2200" dirty="0">
                <a:solidFill>
                  <a:srgbClr val="FF0000"/>
                </a:solidFill>
              </a:rPr>
              <a:t> </a:t>
            </a:r>
            <a:r>
              <a:rPr lang="en-US" sz="2200" dirty="0"/>
              <a:t>#PoolSafely</a:t>
            </a:r>
          </a:p>
          <a:p>
            <a:pPr marL="457200" lvl="1" indent="0">
              <a:buNone/>
            </a:pPr>
            <a:endParaRPr lang="en-US" sz="2200" dirty="0"/>
          </a:p>
          <a:p>
            <a:pPr lvl="1"/>
            <a:r>
              <a:rPr lang="en-US" sz="2200" dirty="0"/>
              <a:t>Drowning is the leading cause of unintentional death in children ages 1-4. Keep your family safer by practicing these simple #</a:t>
            </a:r>
            <a:r>
              <a:rPr lang="en-US" sz="2200" dirty="0" err="1"/>
              <a:t>watersafety</a:t>
            </a:r>
            <a:r>
              <a:rPr lang="en-US" sz="2200" dirty="0"/>
              <a:t> steps: </a:t>
            </a:r>
            <a:r>
              <a:rPr lang="en-US" sz="2200" dirty="0">
                <a:solidFill>
                  <a:srgbClr val="FF0000"/>
                </a:solidFill>
                <a:hlinkClick r:id="rId4"/>
              </a:rPr>
              <a:t>http://bit.ly/2hHRztK</a:t>
            </a:r>
            <a:endParaRPr lang="en-US" sz="2200" dirty="0"/>
          </a:p>
        </p:txBody>
      </p:sp>
      <p:pic>
        <p:nvPicPr>
          <p:cNvPr id="5" name="Picture 4">
            <a:extLst>
              <a:ext uri="{FF2B5EF4-FFF2-40B4-BE49-F238E27FC236}">
                <a16:creationId xmlns:a16="http://schemas.microsoft.com/office/drawing/2014/main" id="{3ADC6879-B1D3-4A02-89E3-6524074DC2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41034" y="3886200"/>
            <a:ext cx="2918336" cy="1945557"/>
          </a:xfrm>
          <a:prstGeom prst="rect">
            <a:avLst/>
          </a:prstGeom>
        </p:spPr>
      </p:pic>
      <p:pic>
        <p:nvPicPr>
          <p:cNvPr id="7" name="Picture 6">
            <a:extLst>
              <a:ext uri="{FF2B5EF4-FFF2-40B4-BE49-F238E27FC236}">
                <a16:creationId xmlns:a16="http://schemas.microsoft.com/office/drawing/2014/main" id="{A88C3A4A-2484-4559-A00E-BBA5F9D26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1034" y="1363141"/>
            <a:ext cx="2918336" cy="1947672"/>
          </a:xfrm>
          <a:prstGeom prst="rect">
            <a:avLst/>
          </a:prstGeom>
        </p:spPr>
      </p:pic>
    </p:spTree>
    <p:extLst>
      <p:ext uri="{BB962C8B-B14F-4D97-AF65-F5344CB8AC3E}">
        <p14:creationId xmlns:p14="http://schemas.microsoft.com/office/powerpoint/2010/main" val="3467258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51" y="242997"/>
            <a:ext cx="8229600" cy="1143000"/>
          </a:xfrm>
        </p:spPr>
        <p:txBody>
          <a:bodyPr>
            <a:normAutofit fontScale="90000"/>
          </a:bodyPr>
          <a:lstStyle/>
          <a:p>
            <a:r>
              <a:rPr lang="en-US" b="1" dirty="0"/>
              <a:t>Sample Social Media Posts: Twitter</a:t>
            </a:r>
          </a:p>
        </p:txBody>
      </p:sp>
      <p:sp>
        <p:nvSpPr>
          <p:cNvPr id="3" name="Content Placeholder 2"/>
          <p:cNvSpPr>
            <a:spLocks noGrp="1"/>
          </p:cNvSpPr>
          <p:nvPr>
            <p:ph idx="1"/>
          </p:nvPr>
        </p:nvSpPr>
        <p:spPr>
          <a:xfrm>
            <a:off x="76200" y="1374475"/>
            <a:ext cx="4659949" cy="4523042"/>
          </a:xfrm>
        </p:spPr>
        <p:txBody>
          <a:bodyPr vert="horz" lIns="91440" tIns="45720" rIns="91440" bIns="45720" rtlCol="0" anchor="t">
            <a:noAutofit/>
          </a:bodyPr>
          <a:lstStyle/>
          <a:p>
            <a:pPr lvl="1"/>
            <a:r>
              <a:rPr lang="en-US" sz="1500" dirty="0">
                <a:ea typeface="+mn-lt"/>
                <a:cs typeface="+mn-lt"/>
              </a:rPr>
              <a:t>Are you looking for fun indoor activities for your kids while everyone is spending more time at home? The @PoolSafely kids' corner is full of ideas! Learn more: Bit.ly/2hTLEj8</a:t>
            </a:r>
          </a:p>
          <a:p>
            <a:pPr marL="457200" lvl="1" indent="0">
              <a:buNone/>
            </a:pPr>
            <a:endParaRPr lang="en-US" sz="1500" dirty="0">
              <a:ea typeface="+mn-lt"/>
              <a:cs typeface="+mn-lt"/>
            </a:endParaRPr>
          </a:p>
          <a:p>
            <a:pPr lvl="1"/>
            <a:r>
              <a:rPr lang="en-US" sz="1500" dirty="0">
                <a:ea typeface="+mn-lt"/>
                <a:cs typeface="+mn-lt"/>
              </a:rPr>
              <a:t>If your little ones need to learn about #watersafety, the @PoolSafely song by @LaurieBerkner is a fun an easy way to teach them about the #simplesafetysteps! </a:t>
            </a:r>
            <a:r>
              <a:rPr lang="en-US" sz="1500" dirty="0">
                <a:ea typeface="+mn-lt"/>
                <a:cs typeface="+mn-lt"/>
                <a:hlinkClick r:id="rId3"/>
              </a:rPr>
              <a:t>https://bit.ly/3cv2Jvc</a:t>
            </a:r>
            <a:endParaRPr lang="en-US" sz="1500" dirty="0">
              <a:ea typeface="+mn-lt"/>
              <a:cs typeface="+mn-lt"/>
            </a:endParaRPr>
          </a:p>
          <a:p>
            <a:pPr lvl="1"/>
            <a:endParaRPr lang="en-US" sz="1500" dirty="0">
              <a:ea typeface="+mn-lt"/>
              <a:cs typeface="+mn-lt"/>
            </a:endParaRPr>
          </a:p>
          <a:p>
            <a:pPr lvl="1"/>
            <a:r>
              <a:rPr lang="en-US" sz="1500" dirty="0"/>
              <a:t>A drowning incident can occur faster than the time it takes you to read this tweet. Every second counts. Spend a few of yours taking the #PoolSafelyPledge: </a:t>
            </a:r>
            <a:r>
              <a:rPr lang="en-US" sz="1500" dirty="0">
                <a:hlinkClick r:id="rId4"/>
              </a:rPr>
              <a:t>http://bit.ly/PledgePS</a:t>
            </a:r>
            <a:endParaRPr lang="en-US" sz="1500" dirty="0"/>
          </a:p>
          <a:p>
            <a:pPr marL="457200" lvl="1" indent="0">
              <a:buNone/>
            </a:pPr>
            <a:endParaRPr lang="en-US" sz="1500" dirty="0">
              <a:cs typeface="Calibri"/>
            </a:endParaRPr>
          </a:p>
          <a:p>
            <a:pPr marL="457200" lvl="1" indent="0">
              <a:buNone/>
            </a:pPr>
            <a:r>
              <a:rPr lang="en-US" sz="1500" dirty="0"/>
              <a:t>   </a:t>
            </a:r>
          </a:p>
        </p:txBody>
      </p:sp>
      <p:pic>
        <p:nvPicPr>
          <p:cNvPr id="6" name="Picture 5">
            <a:extLst>
              <a:ext uri="{FF2B5EF4-FFF2-40B4-BE49-F238E27FC236}">
                <a16:creationId xmlns:a16="http://schemas.microsoft.com/office/drawing/2014/main" id="{5C2AF806-610A-4E71-A985-F0BF01E179BF}"/>
              </a:ext>
            </a:extLst>
          </p:cNvPr>
          <p:cNvPicPr>
            <a:picLocks noChangeAspect="1"/>
          </p:cNvPicPr>
          <p:nvPr/>
        </p:nvPicPr>
        <p:blipFill>
          <a:blip r:embed="rId5"/>
          <a:stretch>
            <a:fillRect/>
          </a:stretch>
        </p:blipFill>
        <p:spPr>
          <a:xfrm>
            <a:off x="5740283" y="1167794"/>
            <a:ext cx="1824038" cy="2498682"/>
          </a:xfrm>
          <a:prstGeom prst="rect">
            <a:avLst/>
          </a:prstGeom>
        </p:spPr>
      </p:pic>
      <p:pic>
        <p:nvPicPr>
          <p:cNvPr id="4" name="Picture 3">
            <a:extLst>
              <a:ext uri="{FF2B5EF4-FFF2-40B4-BE49-F238E27FC236}">
                <a16:creationId xmlns:a16="http://schemas.microsoft.com/office/drawing/2014/main" id="{3263E9E1-1751-4D3E-A068-E473FD8051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9070" y="3810000"/>
            <a:ext cx="2206463" cy="2206463"/>
          </a:xfrm>
          <a:prstGeom prst="rect">
            <a:avLst/>
          </a:prstGeom>
        </p:spPr>
      </p:pic>
    </p:spTree>
    <p:extLst>
      <p:ext uri="{BB962C8B-B14F-4D97-AF65-F5344CB8AC3E}">
        <p14:creationId xmlns:p14="http://schemas.microsoft.com/office/powerpoint/2010/main" val="2090286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Table of Contents</a:t>
            </a:r>
          </a:p>
        </p:txBody>
      </p:sp>
      <p:sp>
        <p:nvSpPr>
          <p:cNvPr id="3" name="Content Placeholder 2"/>
          <p:cNvSpPr>
            <a:spLocks noGrp="1"/>
          </p:cNvSpPr>
          <p:nvPr>
            <p:ph idx="1"/>
          </p:nvPr>
        </p:nvSpPr>
        <p:spPr>
          <a:xfrm>
            <a:off x="685800" y="1371600"/>
            <a:ext cx="8001000" cy="4754563"/>
          </a:xfrm>
        </p:spPr>
        <p:txBody>
          <a:bodyPr>
            <a:normAutofit fontScale="92500" lnSpcReduction="20000"/>
          </a:bodyPr>
          <a:lstStyle/>
          <a:p>
            <a:pPr>
              <a:spcBef>
                <a:spcPts val="600"/>
              </a:spcBef>
            </a:pPr>
            <a:r>
              <a:rPr lang="en-US" dirty="0"/>
              <a:t>Messaging……………………………3</a:t>
            </a:r>
          </a:p>
          <a:p>
            <a:pPr marL="0" indent="0">
              <a:spcBef>
                <a:spcPts val="600"/>
              </a:spcBef>
              <a:buNone/>
            </a:pPr>
            <a:endParaRPr lang="en-US" sz="1400" dirty="0"/>
          </a:p>
          <a:p>
            <a:pPr>
              <a:spcBef>
                <a:spcPts val="600"/>
              </a:spcBef>
            </a:pPr>
            <a:r>
              <a:rPr lang="en-US" dirty="0"/>
              <a:t>New PSA……………..……………….26</a:t>
            </a:r>
          </a:p>
          <a:p>
            <a:pPr marL="0" indent="0">
              <a:spcBef>
                <a:spcPts val="600"/>
              </a:spcBef>
              <a:buNone/>
            </a:pPr>
            <a:endParaRPr lang="en-US" sz="1500" dirty="0"/>
          </a:p>
          <a:p>
            <a:pPr>
              <a:spcBef>
                <a:spcPts val="600"/>
              </a:spcBef>
            </a:pPr>
            <a:r>
              <a:rPr lang="en-US" dirty="0"/>
              <a:t>Ask the Experts……………………10</a:t>
            </a:r>
          </a:p>
          <a:p>
            <a:pPr marL="0" indent="0">
              <a:spcBef>
                <a:spcPts val="600"/>
              </a:spcBef>
              <a:buNone/>
            </a:pPr>
            <a:endParaRPr lang="en-US" sz="1400" dirty="0"/>
          </a:p>
          <a:p>
            <a:pPr>
              <a:spcBef>
                <a:spcPts val="600"/>
              </a:spcBef>
            </a:pPr>
            <a:r>
              <a:rPr lang="en-US" dirty="0"/>
              <a:t>Social Media……………………..…12</a:t>
            </a:r>
          </a:p>
          <a:p>
            <a:pPr marL="0" indent="0">
              <a:spcBef>
                <a:spcPts val="600"/>
              </a:spcBef>
              <a:buNone/>
            </a:pPr>
            <a:endParaRPr lang="en-US" sz="1400" dirty="0"/>
          </a:p>
          <a:p>
            <a:pPr>
              <a:spcBef>
                <a:spcPts val="600"/>
              </a:spcBef>
            </a:pPr>
            <a:r>
              <a:rPr lang="en-US" dirty="0"/>
              <a:t>Visual-Logo Library…..………….22</a:t>
            </a:r>
          </a:p>
          <a:p>
            <a:pPr marL="0" indent="0">
              <a:spcBef>
                <a:spcPts val="600"/>
              </a:spcBef>
              <a:buNone/>
            </a:pPr>
            <a:endParaRPr lang="en-US" sz="1400" dirty="0"/>
          </a:p>
          <a:p>
            <a:pPr>
              <a:spcBef>
                <a:spcPts val="600"/>
              </a:spcBef>
            </a:pPr>
            <a:r>
              <a:rPr lang="en-US" dirty="0"/>
              <a:t>Resources…………………………….28</a:t>
            </a:r>
          </a:p>
          <a:p>
            <a:pPr marL="0" indent="0">
              <a:spcBef>
                <a:spcPts val="600"/>
              </a:spcBef>
              <a:buNone/>
            </a:pPr>
            <a:endParaRPr lang="en-US" sz="1400" dirty="0"/>
          </a:p>
          <a:p>
            <a:pPr>
              <a:spcBef>
                <a:spcPts val="600"/>
              </a:spcBef>
            </a:pPr>
            <a:r>
              <a:rPr lang="en-US" dirty="0"/>
              <a:t>Contact Information………….…35</a:t>
            </a:r>
          </a:p>
        </p:txBody>
      </p:sp>
    </p:spTree>
    <p:extLst>
      <p:ext uri="{BB962C8B-B14F-4D97-AF65-F5344CB8AC3E}">
        <p14:creationId xmlns:p14="http://schemas.microsoft.com/office/powerpoint/2010/main" val="76782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1189038"/>
          </a:xfrm>
        </p:spPr>
        <p:txBody>
          <a:bodyPr>
            <a:normAutofit fontScale="90000"/>
          </a:bodyPr>
          <a:lstStyle/>
          <a:p>
            <a:r>
              <a:rPr lang="en-US" b="1" dirty="0"/>
              <a:t>Sample Social Media Posts: Facebook</a:t>
            </a:r>
          </a:p>
        </p:txBody>
      </p:sp>
      <p:sp>
        <p:nvSpPr>
          <p:cNvPr id="3" name="Content Placeholder 2"/>
          <p:cNvSpPr>
            <a:spLocks noGrp="1"/>
          </p:cNvSpPr>
          <p:nvPr>
            <p:ph idx="1"/>
          </p:nvPr>
        </p:nvSpPr>
        <p:spPr>
          <a:xfrm>
            <a:off x="415546" y="1429482"/>
            <a:ext cx="8461754" cy="4316553"/>
          </a:xfrm>
        </p:spPr>
        <p:txBody>
          <a:bodyPr vert="horz" lIns="91440" tIns="45720" rIns="91440" bIns="45720" rtlCol="0" anchor="t">
            <a:normAutofit fontScale="77500" lnSpcReduction="20000"/>
          </a:bodyPr>
          <a:lstStyle/>
          <a:p>
            <a:pPr marL="0" indent="0">
              <a:buNone/>
            </a:pPr>
            <a:r>
              <a:rPr lang="en-US" dirty="0"/>
              <a:t>Feel free to share any of the below posts on your Facebook page – or write your own using these as a guide! You can tag the </a:t>
            </a:r>
            <a:r>
              <a:rPr lang="en-US" i="1" dirty="0"/>
              <a:t>Pool Safely </a:t>
            </a:r>
            <a:r>
              <a:rPr lang="en-US" dirty="0"/>
              <a:t>Facebook page in your posts as well: </a:t>
            </a:r>
            <a:r>
              <a:rPr lang="en-US" dirty="0">
                <a:hlinkClick r:id="rId3"/>
              </a:rPr>
              <a:t>@</a:t>
            </a:r>
            <a:r>
              <a:rPr lang="en-US" i="1" dirty="0">
                <a:hlinkClick r:id="rId3"/>
              </a:rPr>
              <a:t>PoolSafely</a:t>
            </a:r>
            <a:endParaRPr lang="en-US" dirty="0"/>
          </a:p>
          <a:p>
            <a:pPr marL="0" indent="0">
              <a:buNone/>
            </a:pPr>
            <a:endParaRPr lang="en-US" sz="1500" dirty="0"/>
          </a:p>
          <a:p>
            <a:pPr lvl="1"/>
            <a:r>
              <a:rPr lang="en-US" dirty="0">
                <a:ea typeface="+mn-lt"/>
                <a:cs typeface="+mn-lt"/>
              </a:rPr>
              <a:t>As social distancing restrictions loosen in many places around the country, kids' playdates may start back up as well. If your kids will be at a home with a pool or spa, make sure you ask these questions before dropping them off: </a:t>
            </a:r>
            <a:r>
              <a:rPr lang="en-US" dirty="0">
                <a:ea typeface="+mn-lt"/>
                <a:cs typeface="+mn-lt"/>
                <a:hlinkClick r:id="rId4"/>
              </a:rPr>
              <a:t>https://bit.ly/3bkYu51</a:t>
            </a:r>
            <a:endParaRPr lang="en-US" dirty="0"/>
          </a:p>
          <a:p>
            <a:pPr lvl="1"/>
            <a:endParaRPr lang="en-US" sz="1700" dirty="0">
              <a:cs typeface="Calibri"/>
            </a:endParaRPr>
          </a:p>
          <a:p>
            <a:pPr lvl="1"/>
            <a:r>
              <a:rPr lang="en-US" dirty="0">
                <a:ea typeface="+mn-lt"/>
                <a:cs typeface="+mn-lt"/>
              </a:rPr>
              <a:t>Putting down our phones is difficult when staying connected with loved ones from home, but always put them away when children are in or around water. Drowning is quick and silent. Learn more: bit.ly/2jJL5tj</a:t>
            </a:r>
          </a:p>
          <a:p>
            <a:pPr lvl="1"/>
            <a:endParaRPr lang="en-US" sz="1700" dirty="0">
              <a:cs typeface="Calibri"/>
            </a:endParaRPr>
          </a:p>
          <a:p>
            <a:pPr lvl="1"/>
            <a:endParaRPr lang="en-US" dirty="0">
              <a:solidFill>
                <a:srgbClr val="000000"/>
              </a:solidFill>
              <a:cs typeface="Calibri"/>
            </a:endParaRPr>
          </a:p>
          <a:p>
            <a:pPr lvl="1"/>
            <a:endParaRPr lang="en-US" dirty="0">
              <a:solidFill>
                <a:srgbClr val="000000"/>
              </a:solidFill>
              <a:cs typeface="Calibri"/>
            </a:endParaRPr>
          </a:p>
          <a:p>
            <a:pPr marL="457200" lvl="1" indent="0">
              <a:buNone/>
            </a:pPr>
            <a:endParaRPr lang="en-US" sz="3600" dirty="0">
              <a:solidFill>
                <a:srgbClr val="FF0000"/>
              </a:solidFill>
              <a:cs typeface="Calibri"/>
            </a:endParaRPr>
          </a:p>
          <a:p>
            <a:pPr lvl="1"/>
            <a:endParaRPr lang="en-US" b="1" dirty="0">
              <a:cs typeface="Calibri"/>
            </a:endParaRPr>
          </a:p>
          <a:p>
            <a:pPr lvl="1"/>
            <a:endParaRPr lang="en-US" dirty="0">
              <a:cs typeface="Calibri"/>
            </a:endParaRPr>
          </a:p>
          <a:p>
            <a:pPr marL="457200" lvl="1" indent="0">
              <a:buNone/>
            </a:pPr>
            <a:endParaRPr lang="en-US" dirty="0">
              <a:cs typeface="Calibri"/>
            </a:endParaRPr>
          </a:p>
        </p:txBody>
      </p:sp>
    </p:spTree>
    <p:extLst>
      <p:ext uri="{BB962C8B-B14F-4D97-AF65-F5344CB8AC3E}">
        <p14:creationId xmlns:p14="http://schemas.microsoft.com/office/powerpoint/2010/main" val="3237369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702"/>
            <a:ext cx="8229600" cy="1143000"/>
          </a:xfrm>
        </p:spPr>
        <p:txBody>
          <a:bodyPr>
            <a:normAutofit/>
          </a:bodyPr>
          <a:lstStyle/>
          <a:p>
            <a:r>
              <a:rPr lang="en-US" sz="4000" b="1" dirty="0"/>
              <a:t>Sample Social Media Posts: Spanish</a:t>
            </a:r>
          </a:p>
        </p:txBody>
      </p:sp>
      <p:sp>
        <p:nvSpPr>
          <p:cNvPr id="3" name="Content Placeholder 2"/>
          <p:cNvSpPr>
            <a:spLocks noGrp="1"/>
          </p:cNvSpPr>
          <p:nvPr>
            <p:ph idx="1"/>
          </p:nvPr>
        </p:nvSpPr>
        <p:spPr>
          <a:xfrm>
            <a:off x="228600" y="1074737"/>
            <a:ext cx="8686800" cy="4945063"/>
          </a:xfrm>
        </p:spPr>
        <p:txBody>
          <a:bodyPr>
            <a:normAutofit/>
          </a:bodyPr>
          <a:lstStyle/>
          <a:p>
            <a:pPr marL="457200" lvl="1" indent="0">
              <a:buNone/>
            </a:pPr>
            <a:endParaRPr lang="es-US" sz="1300" dirty="0"/>
          </a:p>
          <a:p>
            <a:pPr lvl="1"/>
            <a:r>
              <a:rPr lang="es-MX" sz="1600" dirty="0"/>
              <a:t>Lo mejor que pueden hacer los padres y cualquier persona que cuida a niños cuando estos están en o cerca del agua es mantenerlos lejos de los desagües. Recuérdale a todos los niños: cuando veas un desagüe, ¡mantente lejos! </a:t>
            </a:r>
            <a:r>
              <a:rPr lang="es-MX" sz="1600" u="sng" dirty="0">
                <a:hlinkClick r:id="rId2"/>
              </a:rPr>
              <a:t>http://bit.ly/2jR4Scu</a:t>
            </a:r>
            <a:r>
              <a:rPr lang="es-MX" sz="1600" dirty="0"/>
              <a:t> [</a:t>
            </a:r>
            <a:r>
              <a:rPr lang="en-US" sz="1600" dirty="0"/>
              <a:t>One of the best things parents and caregivers can do to keep kids safer in or around water is to ensure they stay away from drains. Remind all kids: when you see a drain, stay away! </a:t>
            </a:r>
            <a:r>
              <a:rPr lang="en-US" sz="1600" u="sng" dirty="0">
                <a:hlinkClick r:id="rId2"/>
              </a:rPr>
              <a:t>http://bit.ly/2jR4Scu</a:t>
            </a:r>
            <a:r>
              <a:rPr lang="en-US" sz="1600" u="sng" dirty="0"/>
              <a:t>]</a:t>
            </a:r>
          </a:p>
          <a:p>
            <a:pPr lvl="1"/>
            <a:endParaRPr lang="en-US" sz="1400" dirty="0"/>
          </a:p>
          <a:p>
            <a:pPr lvl="1"/>
            <a:r>
              <a:rPr lang="es-ES" sz="1600" dirty="0"/>
              <a:t>¿Estás familiarizado con las medidas de seguridad de #</a:t>
            </a:r>
            <a:r>
              <a:rPr lang="es-ES" sz="1600" dirty="0" err="1"/>
              <a:t>PiscinaSeguraDiversiónAsegurada</a:t>
            </a:r>
            <a:r>
              <a:rPr lang="es-ES" sz="1600" dirty="0"/>
              <a:t> para hacer las piscinas más seguras? Instalar barreras, cuberturas/tapas y alarmas adecuadas es una medida muy importante para la #</a:t>
            </a:r>
            <a:r>
              <a:rPr lang="es-ES" sz="1600" dirty="0" err="1"/>
              <a:t>SeguridadAcuática</a:t>
            </a:r>
            <a:r>
              <a:rPr lang="es-ES" sz="1600" dirty="0"/>
              <a:t>: </a:t>
            </a:r>
            <a:r>
              <a:rPr lang="es-MX" sz="1600" u="sng" dirty="0">
                <a:hlinkClick r:id="rId3"/>
              </a:rPr>
              <a:t>https://bit.ly/2m0Pid3</a:t>
            </a:r>
            <a:r>
              <a:rPr lang="es-MX" sz="1600" dirty="0"/>
              <a:t> [</a:t>
            </a:r>
            <a:r>
              <a:rPr lang="en-US" sz="1600" dirty="0"/>
              <a:t>Are you familiar with the layers of protection that make for safer swimming pools? </a:t>
            </a:r>
            <a:r>
              <a:rPr lang="es-MX" sz="1600" dirty="0" err="1"/>
              <a:t>Installing</a:t>
            </a:r>
            <a:r>
              <a:rPr lang="es-MX" sz="1600" dirty="0"/>
              <a:t> </a:t>
            </a:r>
            <a:r>
              <a:rPr lang="es-MX" sz="1600" dirty="0" err="1"/>
              <a:t>proper</a:t>
            </a:r>
            <a:r>
              <a:rPr lang="es-MX" sz="1600" dirty="0"/>
              <a:t> </a:t>
            </a:r>
            <a:r>
              <a:rPr lang="es-MX" sz="1600" dirty="0" err="1"/>
              <a:t>barriers</a:t>
            </a:r>
            <a:r>
              <a:rPr lang="es-MX" sz="1600" dirty="0"/>
              <a:t>, </a:t>
            </a:r>
            <a:r>
              <a:rPr lang="en-US" sz="1600" dirty="0"/>
              <a:t>covers and alarms are an important #</a:t>
            </a:r>
            <a:r>
              <a:rPr lang="en-US" sz="1600" dirty="0" err="1"/>
              <a:t>safetystep</a:t>
            </a:r>
            <a:r>
              <a:rPr lang="en-US" sz="1600" dirty="0"/>
              <a:t>: </a:t>
            </a:r>
            <a:r>
              <a:rPr lang="en-US" sz="1600" u="sng" dirty="0">
                <a:hlinkClick r:id="rId3"/>
              </a:rPr>
              <a:t>https://bit.ly/2m0Pid3</a:t>
            </a:r>
            <a:r>
              <a:rPr lang="en-US" sz="1600" u="sng" dirty="0"/>
              <a:t>]</a:t>
            </a:r>
          </a:p>
          <a:p>
            <a:pPr lvl="1"/>
            <a:endParaRPr lang="en-US" sz="1400" u="sng" dirty="0"/>
          </a:p>
          <a:p>
            <a:pPr lvl="1"/>
            <a:r>
              <a:rPr lang="es-MX" sz="1600" dirty="0"/>
              <a:t>74 % de las muertes por ahogamiento en niños ocurren en residencias. Pon al día tus habilidades de #VigilanteDelAgua para tener una temporada de #PiscinaSeguraDiversiónAsegurada todo el año): </a:t>
            </a:r>
            <a:r>
              <a:rPr lang="es-MX" sz="1600" u="sng" dirty="0">
                <a:hlinkClick r:id="rId4"/>
              </a:rPr>
              <a:t>http://bit.ly/2jJL5tj</a:t>
            </a:r>
            <a:r>
              <a:rPr lang="en-US" sz="1600" dirty="0"/>
              <a:t> [74% of child drowning deaths happen at a residence? Brush up on you #WaterWatcher skills today so you’ll be ready to #PoolSafely all year long: </a:t>
            </a:r>
            <a:r>
              <a:rPr lang="en-US" sz="1600" u="sng" dirty="0">
                <a:hlinkClick r:id="rId4"/>
              </a:rPr>
              <a:t>http://bit.ly/2jJL5tj</a:t>
            </a:r>
            <a:r>
              <a:rPr lang="en-US" sz="1600" u="sng" dirty="0"/>
              <a:t>]</a:t>
            </a:r>
            <a:endParaRPr lang="en-US" sz="1600" dirty="0"/>
          </a:p>
          <a:p>
            <a:pPr lvl="1"/>
            <a:endParaRPr lang="en-US" sz="1500" dirty="0"/>
          </a:p>
        </p:txBody>
      </p:sp>
    </p:spTree>
    <p:extLst>
      <p:ext uri="{BB962C8B-B14F-4D97-AF65-F5344CB8AC3E}">
        <p14:creationId xmlns:p14="http://schemas.microsoft.com/office/powerpoint/2010/main" val="2526386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Take and Share a #</a:t>
            </a:r>
            <a:r>
              <a:rPr lang="en-US" b="1" dirty="0" err="1"/>
              <a:t>SafetySelfie</a:t>
            </a:r>
            <a:r>
              <a:rPr lang="en-US" b="1" dirty="0"/>
              <a:t>!</a:t>
            </a:r>
            <a:endParaRPr lang="en-US" dirty="0"/>
          </a:p>
        </p:txBody>
      </p:sp>
      <p:sp>
        <p:nvSpPr>
          <p:cNvPr id="5" name="Content Placeholder 4"/>
          <p:cNvSpPr>
            <a:spLocks noGrp="1"/>
          </p:cNvSpPr>
          <p:nvPr>
            <p:ph idx="1"/>
          </p:nvPr>
        </p:nvSpPr>
        <p:spPr>
          <a:xfrm>
            <a:off x="484517" y="1396073"/>
            <a:ext cx="8229600" cy="4395128"/>
          </a:xfrm>
        </p:spPr>
        <p:txBody>
          <a:bodyPr>
            <a:normAutofit fontScale="85000" lnSpcReduction="20000"/>
          </a:bodyPr>
          <a:lstStyle/>
          <a:p>
            <a:r>
              <a:rPr lang="en-US" dirty="0"/>
              <a:t>We’re encouraging all collaborators to take and share a #SafetySelfie via your social media channels! All you need to do is:</a:t>
            </a:r>
          </a:p>
          <a:p>
            <a:pPr marL="914400" lvl="1" indent="-514350">
              <a:buFont typeface="+mj-lt"/>
              <a:buAutoNum type="arabicPeriod"/>
            </a:pPr>
            <a:r>
              <a:rPr lang="en-US" dirty="0"/>
              <a:t>Take the </a:t>
            </a:r>
            <a:r>
              <a:rPr lang="en-US" i="1" dirty="0"/>
              <a:t>Pool Safely </a:t>
            </a:r>
            <a:r>
              <a:rPr lang="en-US" dirty="0"/>
              <a:t>Pledge at </a:t>
            </a:r>
            <a:r>
              <a:rPr lang="en-US" dirty="0">
                <a:hlinkClick r:id="rId2"/>
              </a:rPr>
              <a:t>PoolSafely.gov/Pledge</a:t>
            </a:r>
            <a:endParaRPr lang="en-US" dirty="0"/>
          </a:p>
          <a:p>
            <a:pPr marL="914400" lvl="1" indent="-514350">
              <a:buFont typeface="+mj-lt"/>
              <a:buAutoNum type="arabicPeriod"/>
            </a:pPr>
            <a:r>
              <a:rPr lang="en-US" dirty="0"/>
              <a:t>Take a selfie showing that you took the Pledge (a photo with your phone, computer or a hard copy of the Pledge)</a:t>
            </a:r>
          </a:p>
          <a:p>
            <a:pPr marL="914400" lvl="1" indent="-514350">
              <a:buFont typeface="+mj-lt"/>
              <a:buAutoNum type="arabicPeriod"/>
            </a:pPr>
            <a:r>
              <a:rPr lang="en-US" dirty="0"/>
              <a:t>Share the #</a:t>
            </a:r>
            <a:r>
              <a:rPr lang="en-US" dirty="0" err="1"/>
              <a:t>SafetySelfie</a:t>
            </a:r>
            <a:r>
              <a:rPr lang="en-US" dirty="0"/>
              <a:t> on Twitter or Facebook: </a:t>
            </a:r>
            <a:r>
              <a:rPr lang="en-US" i="1" dirty="0"/>
              <a:t>I took the @PoolSafely Pledge &amp; you should too! https://www.poolsafely.gov/pledge/</a:t>
            </a:r>
          </a:p>
          <a:p>
            <a:pPr marL="914400" lvl="1" indent="-514350">
              <a:buFont typeface="+mj-lt"/>
              <a:buAutoNum type="arabicPeriod"/>
            </a:pPr>
            <a:r>
              <a:rPr lang="en-US" dirty="0"/>
              <a:t>Make sure to tag @PoolSafely on social media and encourage your friends to do the same. We may feature your #SafetySelfie on social media or on the </a:t>
            </a:r>
            <a:r>
              <a:rPr lang="en-US" i="1" dirty="0"/>
              <a:t>Pool Safely</a:t>
            </a:r>
            <a:r>
              <a:rPr lang="en-US" dirty="0"/>
              <a:t> blog!</a:t>
            </a:r>
          </a:p>
        </p:txBody>
      </p:sp>
    </p:spTree>
    <p:extLst>
      <p:ext uri="{BB962C8B-B14F-4D97-AF65-F5344CB8AC3E}">
        <p14:creationId xmlns:p14="http://schemas.microsoft.com/office/powerpoint/2010/main" val="4047536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Sample Collaborator Safety Selfies</a:t>
            </a:r>
            <a:endParaRPr lang="en-US" dirty="0"/>
          </a:p>
        </p:txBody>
      </p:sp>
      <p:pic>
        <p:nvPicPr>
          <p:cNvPr id="5" name="Picture 4">
            <a:extLst>
              <a:ext uri="{FF2B5EF4-FFF2-40B4-BE49-F238E27FC236}">
                <a16:creationId xmlns:a16="http://schemas.microsoft.com/office/drawing/2014/main" id="{EEBEAEAD-C12D-4137-B03D-C16A8605BD10}"/>
              </a:ext>
            </a:extLst>
          </p:cNvPr>
          <p:cNvPicPr>
            <a:picLocks noChangeAspect="1"/>
          </p:cNvPicPr>
          <p:nvPr/>
        </p:nvPicPr>
        <p:blipFill>
          <a:blip r:embed="rId2"/>
          <a:stretch>
            <a:fillRect/>
          </a:stretch>
        </p:blipFill>
        <p:spPr>
          <a:xfrm>
            <a:off x="2047875" y="1066800"/>
            <a:ext cx="5048250" cy="5048250"/>
          </a:xfrm>
          <a:prstGeom prst="rect">
            <a:avLst/>
          </a:prstGeom>
        </p:spPr>
      </p:pic>
    </p:spTree>
    <p:extLst>
      <p:ext uri="{BB962C8B-B14F-4D97-AF65-F5344CB8AC3E}">
        <p14:creationId xmlns:p14="http://schemas.microsoft.com/office/powerpoint/2010/main" val="3889441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Visual/ Logo Library</a:t>
            </a:r>
          </a:p>
        </p:txBody>
      </p:sp>
      <p:sp>
        <p:nvSpPr>
          <p:cNvPr id="5" name="Text Placeholder 4"/>
          <p:cNvSpPr>
            <a:spLocks noGrp="1"/>
          </p:cNvSpPr>
          <p:nvPr>
            <p:ph type="body" idx="1"/>
          </p:nvPr>
        </p:nvSpPr>
        <p:spPr/>
        <p:txBody>
          <a:bodyPr/>
          <a:lstStyle/>
          <a:p>
            <a:r>
              <a:rPr lang="en-US" i="1" dirty="0"/>
              <a:t>Pool Safely</a:t>
            </a:r>
            <a:r>
              <a:rPr lang="en-US" dirty="0"/>
              <a:t> Collaborator Toolkit</a:t>
            </a:r>
          </a:p>
        </p:txBody>
      </p:sp>
    </p:spTree>
    <p:extLst>
      <p:ext uri="{BB962C8B-B14F-4D97-AF65-F5344CB8AC3E}">
        <p14:creationId xmlns:p14="http://schemas.microsoft.com/office/powerpoint/2010/main" val="654933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44" y="152400"/>
            <a:ext cx="8229600" cy="1143000"/>
          </a:xfrm>
        </p:spPr>
        <p:txBody>
          <a:bodyPr>
            <a:normAutofit/>
          </a:bodyPr>
          <a:lstStyle/>
          <a:p>
            <a:r>
              <a:rPr lang="en-US" b="1" dirty="0"/>
              <a:t>Visual/Logo Library </a:t>
            </a:r>
            <a:endParaRPr lang="en-US" b="1" i="1" dirty="0"/>
          </a:p>
        </p:txBody>
      </p:sp>
      <p:sp>
        <p:nvSpPr>
          <p:cNvPr id="8" name="Content Placeholder 2"/>
          <p:cNvSpPr>
            <a:spLocks noGrp="1"/>
          </p:cNvSpPr>
          <p:nvPr>
            <p:ph idx="1"/>
          </p:nvPr>
        </p:nvSpPr>
        <p:spPr>
          <a:xfrm>
            <a:off x="455744" y="1143000"/>
            <a:ext cx="8229600" cy="4525963"/>
          </a:xfrm>
        </p:spPr>
        <p:txBody>
          <a:bodyPr/>
          <a:lstStyle/>
          <a:p>
            <a:r>
              <a:rPr lang="en-US" dirty="0"/>
              <a:t>You can include any of these English/Spanish logos or images in social media posts, newsletters or on your website (Please be sure to attribute them to </a:t>
            </a:r>
            <a:r>
              <a:rPr lang="en-US" i="1" dirty="0"/>
              <a:t>Pool Safely)</a:t>
            </a:r>
            <a:endParaRPr lang="en-US" dirty="0"/>
          </a:p>
        </p:txBody>
      </p:sp>
      <p:pic>
        <p:nvPicPr>
          <p:cNvPr id="9" name="Picture 2" descr="C:\Users\laura.shuey-kostelac\Downloads\PS_logo_FINA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276600"/>
            <a:ext cx="38862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laura.shuey-kostelac\Downloads\PS_logo_spanish_hi 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476" y="3465576"/>
            <a:ext cx="2231136" cy="2136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764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799557" y="446657"/>
            <a:ext cx="2818561" cy="188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278137" y="2656529"/>
            <a:ext cx="2740126" cy="18224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2899973" y="446657"/>
            <a:ext cx="2734453" cy="182422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176572" y="2656529"/>
            <a:ext cx="2658255" cy="17735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26120" y="2665049"/>
            <a:ext cx="2735338" cy="18242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7400" y="4703805"/>
            <a:ext cx="5669757" cy="1520508"/>
          </a:xfrm>
          <a:prstGeom prst="rect">
            <a:avLst/>
          </a:prstGeom>
        </p:spPr>
      </p:pic>
      <p:sp>
        <p:nvSpPr>
          <p:cNvPr id="2" name="AutoShape 2" descr="https://finnpartners.app.box.com/representation/file_version_120011957308/image_2048/1.png"/>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close up of a sign&#10;&#10;Description automatically generated">
            <a:extLst>
              <a:ext uri="{FF2B5EF4-FFF2-40B4-BE49-F238E27FC236}">
                <a16:creationId xmlns:a16="http://schemas.microsoft.com/office/drawing/2014/main" id="{EC64EB0E-399C-437C-AD0E-4667AA8D6D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0" y="273141"/>
            <a:ext cx="2178552" cy="2178552"/>
          </a:xfrm>
          <a:prstGeom prst="rect">
            <a:avLst/>
          </a:prstGeom>
        </p:spPr>
      </p:pic>
    </p:spTree>
    <p:extLst>
      <p:ext uri="{BB962C8B-B14F-4D97-AF65-F5344CB8AC3E}">
        <p14:creationId xmlns:p14="http://schemas.microsoft.com/office/powerpoint/2010/main" val="1007220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65204" y="2971800"/>
            <a:ext cx="3656982" cy="14664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19600" y="4718616"/>
            <a:ext cx="4265744" cy="1453196"/>
          </a:xfrm>
          <a:prstGeom prst="rect">
            <a:avLst/>
          </a:prstGeom>
        </p:spPr>
      </p:pic>
      <p:pic>
        <p:nvPicPr>
          <p:cNvPr id="3076" name="Picture 4" descr="C:\Users\laura.shuey-kostelac\Downloads\TeachKidstoSwim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968" y="411892"/>
            <a:ext cx="2462048" cy="203755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586869" y="370703"/>
            <a:ext cx="1745653" cy="24486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laura.shuey-kostelac\Downloads\Water Watch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7297" y="542587"/>
            <a:ext cx="3333398" cy="187391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laura.shuey-kostelac\Downloads\SongFinalScre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602" y="2848232"/>
            <a:ext cx="2592779" cy="13975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poolsafely.gov/wp-content/uploads/2014/08/CPSC_PledgeSticker_English_O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23317" y="2626676"/>
            <a:ext cx="1752601" cy="1752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041613D-8AFA-4C60-8D58-0816F25D90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5400" y="4505475"/>
            <a:ext cx="2221783" cy="1666337"/>
          </a:xfrm>
          <a:prstGeom prst="rect">
            <a:avLst/>
          </a:prstGeom>
        </p:spPr>
      </p:pic>
    </p:spTree>
    <p:extLst>
      <p:ext uri="{BB962C8B-B14F-4D97-AF65-F5344CB8AC3E}">
        <p14:creationId xmlns:p14="http://schemas.microsoft.com/office/powerpoint/2010/main" val="4189484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RESOURCES </a:t>
            </a:r>
          </a:p>
        </p:txBody>
      </p:sp>
      <p:sp>
        <p:nvSpPr>
          <p:cNvPr id="5" name="Text Placeholder 4"/>
          <p:cNvSpPr>
            <a:spLocks noGrp="1"/>
          </p:cNvSpPr>
          <p:nvPr>
            <p:ph type="body" idx="1"/>
          </p:nvPr>
        </p:nvSpPr>
        <p:spPr/>
        <p:txBody>
          <a:bodyPr/>
          <a:lstStyle/>
          <a:p>
            <a:r>
              <a:rPr lang="en-US" i="1" dirty="0"/>
              <a:t>Pool Safely</a:t>
            </a:r>
            <a:r>
              <a:rPr lang="en-US" dirty="0"/>
              <a:t> Collaborator Toolkit</a:t>
            </a:r>
          </a:p>
        </p:txBody>
      </p:sp>
    </p:spTree>
    <p:extLst>
      <p:ext uri="{BB962C8B-B14F-4D97-AF65-F5344CB8AC3E}">
        <p14:creationId xmlns:p14="http://schemas.microsoft.com/office/powerpoint/2010/main" val="1449027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18" y="171635"/>
            <a:ext cx="8229600" cy="1143000"/>
          </a:xfrm>
        </p:spPr>
        <p:txBody>
          <a:bodyPr/>
          <a:lstStyle/>
          <a:p>
            <a:r>
              <a:rPr lang="en-US" b="1" dirty="0"/>
              <a:t>The </a:t>
            </a:r>
            <a:r>
              <a:rPr lang="en-US" b="1" i="1" dirty="0"/>
              <a:t>Pool Safely </a:t>
            </a:r>
            <a:r>
              <a:rPr lang="en-US" b="1" dirty="0"/>
              <a:t>Pledge</a:t>
            </a:r>
          </a:p>
        </p:txBody>
      </p:sp>
      <p:sp>
        <p:nvSpPr>
          <p:cNvPr id="5" name="Content Placeholder 2"/>
          <p:cNvSpPr txBox="1">
            <a:spLocks/>
          </p:cNvSpPr>
          <p:nvPr/>
        </p:nvSpPr>
        <p:spPr>
          <a:xfrm>
            <a:off x="609600" y="4628171"/>
            <a:ext cx="8381999" cy="14478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900" dirty="0">
                <a:latin typeface="Calibri" pitchFamily="34" charset="0"/>
              </a:rPr>
              <a:t>To take the </a:t>
            </a:r>
            <a:r>
              <a:rPr lang="en-US" sz="2900" i="1" dirty="0">
                <a:latin typeface="Calibri" pitchFamily="34" charset="0"/>
              </a:rPr>
              <a:t>Pool Safely </a:t>
            </a:r>
            <a:r>
              <a:rPr lang="en-US" sz="2900" dirty="0">
                <a:latin typeface="Calibri" pitchFamily="34" charset="0"/>
              </a:rPr>
              <a:t>Pledge (both child &amp; adult versions):  </a:t>
            </a:r>
          </a:p>
          <a:p>
            <a:pPr lvl="1"/>
            <a:r>
              <a:rPr lang="en-US" sz="2500" dirty="0">
                <a:latin typeface="Calibri" pitchFamily="34" charset="0"/>
              </a:rPr>
              <a:t>English: </a:t>
            </a:r>
            <a:r>
              <a:rPr lang="en-US" sz="2500" dirty="0">
                <a:latin typeface="Calibri" pitchFamily="34" charset="0"/>
                <a:hlinkClick r:id="rId3"/>
              </a:rPr>
              <a:t>www.poolsafely.gov/pledge</a:t>
            </a:r>
            <a:endParaRPr lang="en-US" sz="2500" dirty="0">
              <a:latin typeface="Calibri" pitchFamily="34" charset="0"/>
            </a:endParaRPr>
          </a:p>
          <a:p>
            <a:pPr lvl="1"/>
            <a:r>
              <a:rPr lang="en-US" sz="2500" dirty="0">
                <a:latin typeface="Calibri" pitchFamily="34" charset="0"/>
              </a:rPr>
              <a:t>Spanish: </a:t>
            </a:r>
            <a:r>
              <a:rPr lang="en-US" sz="2500" dirty="0">
                <a:latin typeface="Calibri" pitchFamily="34" charset="0"/>
                <a:hlinkClick r:id="rId4"/>
              </a:rPr>
              <a:t>http://www.poolsafely.gov/promesa/</a:t>
            </a:r>
            <a:r>
              <a:rPr lang="en-US" sz="2500" dirty="0">
                <a:latin typeface="Calibri" pitchFamily="34" charset="0"/>
              </a:rPr>
              <a:t> </a:t>
            </a:r>
            <a:endParaRPr lang="en-US" sz="2400" dirty="0"/>
          </a:p>
          <a:p>
            <a:pPr marL="0" indent="0" algn="ctr">
              <a:buFont typeface="Arial" pitchFamily="34" charset="0"/>
              <a:buNone/>
            </a:pPr>
            <a:endParaRPr lang="en-US" sz="2900" dirty="0">
              <a:latin typeface="Calibri" pitchFamily="34" charset="0"/>
            </a:endParaRPr>
          </a:p>
          <a:p>
            <a:pPr lvl="1"/>
            <a:endParaRPr lang="en-US" dirty="0"/>
          </a:p>
        </p:txBody>
      </p:sp>
      <p:pic>
        <p:nvPicPr>
          <p:cNvPr id="4" name="Picture 3"/>
          <p:cNvPicPr>
            <a:picLocks noChangeAspect="1"/>
          </p:cNvPicPr>
          <p:nvPr/>
        </p:nvPicPr>
        <p:blipFill>
          <a:blip r:embed="rId5"/>
          <a:stretch>
            <a:fillRect/>
          </a:stretch>
        </p:blipFill>
        <p:spPr>
          <a:xfrm>
            <a:off x="1750735" y="1295400"/>
            <a:ext cx="2608907" cy="3304615"/>
          </a:xfrm>
          <a:prstGeom prst="rect">
            <a:avLst/>
          </a:prstGeom>
        </p:spPr>
      </p:pic>
      <p:pic>
        <p:nvPicPr>
          <p:cNvPr id="6" name="Picture 5"/>
          <p:cNvPicPr>
            <a:picLocks noChangeAspect="1"/>
          </p:cNvPicPr>
          <p:nvPr/>
        </p:nvPicPr>
        <p:blipFill>
          <a:blip r:embed="rId6"/>
          <a:stretch>
            <a:fillRect/>
          </a:stretch>
        </p:blipFill>
        <p:spPr>
          <a:xfrm>
            <a:off x="4577918" y="1295400"/>
            <a:ext cx="2597989" cy="3331291"/>
          </a:xfrm>
          <a:prstGeom prst="rect">
            <a:avLst/>
          </a:prstGeom>
        </p:spPr>
      </p:pic>
    </p:spTree>
    <p:extLst>
      <p:ext uri="{BB962C8B-B14F-4D97-AF65-F5344CB8AC3E}">
        <p14:creationId xmlns:p14="http://schemas.microsoft.com/office/powerpoint/2010/main" val="3092126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MESSAGING</a:t>
            </a:r>
          </a:p>
        </p:txBody>
      </p:sp>
      <p:sp>
        <p:nvSpPr>
          <p:cNvPr id="5" name="Text Placeholder 4"/>
          <p:cNvSpPr>
            <a:spLocks noGrp="1"/>
          </p:cNvSpPr>
          <p:nvPr>
            <p:ph type="body" idx="1"/>
          </p:nvPr>
        </p:nvSpPr>
        <p:spPr/>
        <p:txBody>
          <a:bodyPr/>
          <a:lstStyle/>
          <a:p>
            <a:r>
              <a:rPr lang="en-US" i="1" dirty="0"/>
              <a:t>Pool Safely</a:t>
            </a:r>
            <a:r>
              <a:rPr lang="en-US" dirty="0"/>
              <a:t> Collaborator Toolkit</a:t>
            </a:r>
          </a:p>
        </p:txBody>
      </p:sp>
    </p:spTree>
    <p:extLst>
      <p:ext uri="{BB962C8B-B14F-4D97-AF65-F5344CB8AC3E}">
        <p14:creationId xmlns:p14="http://schemas.microsoft.com/office/powerpoint/2010/main" val="3309350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928" y="4267200"/>
            <a:ext cx="8229600" cy="1143000"/>
          </a:xfrm>
        </p:spPr>
        <p:txBody>
          <a:bodyPr>
            <a:normAutofit fontScale="90000"/>
          </a:bodyPr>
          <a:lstStyle/>
          <a:p>
            <a:pPr algn="l"/>
            <a:r>
              <a:rPr lang="en-US" sz="3600" dirty="0">
                <a:latin typeface="Calibri" pitchFamily="34" charset="0"/>
              </a:rPr>
              <a:t>To watch the </a:t>
            </a:r>
            <a:r>
              <a:rPr lang="en-US" sz="3600" i="1" dirty="0">
                <a:latin typeface="Calibri" pitchFamily="34" charset="0"/>
              </a:rPr>
              <a:t>Pool Safely </a:t>
            </a:r>
            <a:r>
              <a:rPr lang="en-US" sz="3600" dirty="0">
                <a:latin typeface="Calibri" pitchFamily="34" charset="0"/>
              </a:rPr>
              <a:t>song video by Laurie Berkner:</a:t>
            </a:r>
            <a:br>
              <a:rPr lang="en-US" sz="3600" dirty="0">
                <a:latin typeface="Calibri" pitchFamily="34" charset="0"/>
              </a:rPr>
            </a:br>
            <a:r>
              <a:rPr lang="en-US" sz="3600" dirty="0">
                <a:latin typeface="Calibri" pitchFamily="34" charset="0"/>
                <a:hlinkClick r:id="rId3"/>
              </a:rPr>
              <a:t>http://bit.ly/LBPSsong</a:t>
            </a:r>
            <a:r>
              <a:rPr lang="en-US" sz="3600" dirty="0">
                <a:latin typeface="Calibri" pitchFamily="34" charset="0"/>
              </a:rPr>
              <a:t> </a:t>
            </a:r>
            <a:br>
              <a:rPr lang="en-US" dirty="0">
                <a:latin typeface="Calibri" pitchFamily="34" charset="0"/>
              </a:rPr>
            </a:b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447800"/>
            <a:ext cx="8312728" cy="2229297"/>
          </a:xfrm>
          <a:prstGeom prst="rect">
            <a:avLst/>
          </a:prstGeom>
        </p:spPr>
      </p:pic>
      <p:sp>
        <p:nvSpPr>
          <p:cNvPr id="2" name="TextBox 1"/>
          <p:cNvSpPr txBox="1"/>
          <p:nvPr/>
        </p:nvSpPr>
        <p:spPr>
          <a:xfrm>
            <a:off x="304800" y="356528"/>
            <a:ext cx="8312728" cy="707886"/>
          </a:xfrm>
          <a:prstGeom prst="rect">
            <a:avLst/>
          </a:prstGeom>
          <a:noFill/>
        </p:spPr>
        <p:txBody>
          <a:bodyPr wrap="square" rtlCol="0">
            <a:spAutoFit/>
          </a:bodyPr>
          <a:lstStyle/>
          <a:p>
            <a:pPr algn="ctr"/>
            <a:r>
              <a:rPr lang="en-US" sz="4000" b="1" dirty="0">
                <a:latin typeface="+mj-lt"/>
              </a:rPr>
              <a:t>The </a:t>
            </a:r>
            <a:r>
              <a:rPr lang="en-US" sz="4000" b="1" i="1" dirty="0">
                <a:latin typeface="+mj-lt"/>
              </a:rPr>
              <a:t>Pool Safely </a:t>
            </a:r>
            <a:r>
              <a:rPr lang="en-US" sz="4000" b="1" dirty="0">
                <a:latin typeface="+mj-lt"/>
              </a:rPr>
              <a:t>Song</a:t>
            </a:r>
          </a:p>
        </p:txBody>
      </p:sp>
    </p:spTree>
    <p:extLst>
      <p:ext uri="{BB962C8B-B14F-4D97-AF65-F5344CB8AC3E}">
        <p14:creationId xmlns:p14="http://schemas.microsoft.com/office/powerpoint/2010/main" val="1731365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199"/>
            <a:ext cx="8229600" cy="1143000"/>
          </a:xfrm>
        </p:spPr>
        <p:txBody>
          <a:bodyPr>
            <a:normAutofit fontScale="90000"/>
          </a:bodyPr>
          <a:lstStyle/>
          <a:p>
            <a:r>
              <a:rPr lang="en-US" b="1" dirty="0"/>
              <a:t>The Adventures of Splish &amp; Splash</a:t>
            </a:r>
            <a:br>
              <a:rPr lang="en-US" dirty="0"/>
            </a:br>
            <a:endParaRPr lang="en-US" dirty="0"/>
          </a:p>
        </p:txBody>
      </p:sp>
      <p:sp>
        <p:nvSpPr>
          <p:cNvPr id="3" name="Content Placeholder 2"/>
          <p:cNvSpPr>
            <a:spLocks noGrp="1"/>
          </p:cNvSpPr>
          <p:nvPr>
            <p:ph idx="1"/>
          </p:nvPr>
        </p:nvSpPr>
        <p:spPr>
          <a:xfrm>
            <a:off x="304800" y="1828800"/>
            <a:ext cx="5410200" cy="3834038"/>
          </a:xfrm>
        </p:spPr>
        <p:txBody>
          <a:bodyPr>
            <a:normAutofit lnSpcReduction="10000"/>
          </a:bodyPr>
          <a:lstStyle/>
          <a:p>
            <a:r>
              <a:rPr lang="en-US" sz="2900" dirty="0">
                <a:latin typeface="Calibri" pitchFamily="34" charset="0"/>
              </a:rPr>
              <a:t>The </a:t>
            </a:r>
            <a:r>
              <a:rPr lang="en-US" sz="2900" i="1" dirty="0">
                <a:latin typeface="Calibri" pitchFamily="34" charset="0"/>
              </a:rPr>
              <a:t>Pool Safely </a:t>
            </a:r>
            <a:r>
              <a:rPr lang="en-US" sz="2900" dirty="0">
                <a:latin typeface="Calibri" pitchFamily="34" charset="0"/>
              </a:rPr>
              <a:t>app helps children learn about the dos and don’ts of water safety</a:t>
            </a:r>
          </a:p>
          <a:p>
            <a:pPr marL="0" indent="0">
              <a:buNone/>
            </a:pPr>
            <a:endParaRPr lang="en-US" sz="2000" dirty="0">
              <a:latin typeface="Calibri" pitchFamily="34" charset="0"/>
            </a:endParaRPr>
          </a:p>
          <a:p>
            <a:r>
              <a:rPr lang="en-US" sz="2900" dirty="0">
                <a:latin typeface="Calibri" pitchFamily="34" charset="0"/>
              </a:rPr>
              <a:t>To download the </a:t>
            </a:r>
            <a:r>
              <a:rPr lang="en-US" sz="2900" i="1" dirty="0">
                <a:latin typeface="Calibri" pitchFamily="34" charset="0"/>
              </a:rPr>
              <a:t>Pool Safely </a:t>
            </a:r>
            <a:r>
              <a:rPr lang="en-US" sz="2900" dirty="0">
                <a:latin typeface="Calibri" pitchFamily="34" charset="0"/>
              </a:rPr>
              <a:t>app on iPhone or Android: </a:t>
            </a:r>
            <a:r>
              <a:rPr lang="en-US" sz="2900" dirty="0">
                <a:solidFill>
                  <a:srgbClr val="FF0000"/>
                </a:solidFill>
                <a:latin typeface="Calibri" pitchFamily="34" charset="0"/>
                <a:hlinkClick r:id="rId3"/>
              </a:rPr>
              <a:t>http://www.poolsafely.gov/parents/kids-corner/</a:t>
            </a:r>
            <a:r>
              <a:rPr lang="en-US" sz="2900" dirty="0">
                <a:solidFill>
                  <a:srgbClr val="FF0000"/>
                </a:solidFill>
                <a:latin typeface="Calibri" pitchFamily="34" charset="0"/>
              </a:rPr>
              <a:t> </a:t>
            </a:r>
            <a:endParaRPr lang="en-US" dirty="0"/>
          </a:p>
          <a:p>
            <a:pPr marL="457200" lvl="1" indent="0">
              <a:buNone/>
            </a:pPr>
            <a:r>
              <a:rPr lang="en-US" sz="2000" dirty="0"/>
              <a:t> </a:t>
            </a:r>
          </a:p>
          <a:p>
            <a:pPr lvl="1"/>
            <a:endParaRPr lang="en-US" dirty="0"/>
          </a:p>
        </p:txBody>
      </p:sp>
      <p:pic>
        <p:nvPicPr>
          <p:cNvPr id="7" name="Picture 6">
            <a:extLst>
              <a:ext uri="{FF2B5EF4-FFF2-40B4-BE49-F238E27FC236}">
                <a16:creationId xmlns:a16="http://schemas.microsoft.com/office/drawing/2014/main" id="{7940AEBF-7F55-48B0-9A4D-5E94C012D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5198" y="1739556"/>
            <a:ext cx="2984002" cy="1675376"/>
          </a:xfrm>
          <a:prstGeom prst="rect">
            <a:avLst/>
          </a:prstGeom>
        </p:spPr>
      </p:pic>
      <p:pic>
        <p:nvPicPr>
          <p:cNvPr id="8" name="Content Placeholder 4">
            <a:extLst>
              <a:ext uri="{FF2B5EF4-FFF2-40B4-BE49-F238E27FC236}">
                <a16:creationId xmlns:a16="http://schemas.microsoft.com/office/drawing/2014/main" id="{BC15E232-0FB1-4CDB-9E7B-12B3EADD68C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63132" y="3962401"/>
            <a:ext cx="2975874" cy="1675376"/>
          </a:xfrm>
          <a:prstGeom prst="rect">
            <a:avLst/>
          </a:prstGeom>
          <a:effectLst/>
        </p:spPr>
      </p:pic>
    </p:spTree>
    <p:extLst>
      <p:ext uri="{BB962C8B-B14F-4D97-AF65-F5344CB8AC3E}">
        <p14:creationId xmlns:p14="http://schemas.microsoft.com/office/powerpoint/2010/main" val="422964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495800"/>
            <a:ext cx="8229600" cy="1143000"/>
          </a:xfrm>
        </p:spPr>
        <p:txBody>
          <a:bodyPr>
            <a:normAutofit fontScale="90000"/>
          </a:bodyPr>
          <a:lstStyle/>
          <a:p>
            <a:pPr algn="l"/>
            <a:r>
              <a:rPr lang="en-US" sz="3600" dirty="0">
                <a:latin typeface="Calibri" pitchFamily="34" charset="0"/>
              </a:rPr>
              <a:t>To watch a video featuring Tia Mowry sharing </a:t>
            </a:r>
            <a:r>
              <a:rPr lang="en-US" sz="3600" i="1" dirty="0">
                <a:latin typeface="Calibri" pitchFamily="34" charset="0"/>
              </a:rPr>
              <a:t>Pool Safely </a:t>
            </a:r>
            <a:r>
              <a:rPr lang="en-US" sz="3600" dirty="0">
                <a:latin typeface="Calibri" pitchFamily="34" charset="0"/>
              </a:rPr>
              <a:t>tips:</a:t>
            </a:r>
            <a:br>
              <a:rPr lang="en-US" sz="3600" dirty="0">
                <a:latin typeface="Calibri" pitchFamily="34" charset="0"/>
              </a:rPr>
            </a:br>
            <a:r>
              <a:rPr lang="en-US" sz="2200" dirty="0">
                <a:latin typeface="Calibri" pitchFamily="34" charset="0"/>
                <a:hlinkClick r:id="rId3"/>
              </a:rPr>
              <a:t>https://www.poolsafely.gov/blog/behind-the-scenes-tia-mowry-urges-families-to-pool-safely-in-new-video/</a:t>
            </a:r>
            <a:r>
              <a:rPr lang="en-US" sz="2200" dirty="0">
                <a:latin typeface="Calibri" pitchFamily="34" charset="0"/>
              </a:rPr>
              <a:t> </a:t>
            </a:r>
            <a:br>
              <a:rPr lang="en-US" dirty="0">
                <a:latin typeface="Calibri" pitchFamily="34" charset="0"/>
              </a:rPr>
            </a:br>
            <a:endParaRPr lang="en-US" dirty="0"/>
          </a:p>
        </p:txBody>
      </p:sp>
      <p:sp>
        <p:nvSpPr>
          <p:cNvPr id="2" name="TextBox 1"/>
          <p:cNvSpPr txBox="1"/>
          <p:nvPr/>
        </p:nvSpPr>
        <p:spPr>
          <a:xfrm>
            <a:off x="304800" y="356528"/>
            <a:ext cx="8312728" cy="707886"/>
          </a:xfrm>
          <a:prstGeom prst="rect">
            <a:avLst/>
          </a:prstGeom>
          <a:noFill/>
        </p:spPr>
        <p:txBody>
          <a:bodyPr wrap="square" rtlCol="0">
            <a:spAutoFit/>
          </a:bodyPr>
          <a:lstStyle/>
          <a:p>
            <a:pPr algn="ctr"/>
            <a:r>
              <a:rPr lang="en-US" sz="4000" b="1" i="1" dirty="0">
                <a:latin typeface="+mj-lt"/>
              </a:rPr>
              <a:t>Pool Safely </a:t>
            </a:r>
            <a:r>
              <a:rPr lang="en-US" sz="4000" b="1" dirty="0">
                <a:latin typeface="+mj-lt"/>
              </a:rPr>
              <a:t>Video with Tia Mowry</a:t>
            </a:r>
          </a:p>
        </p:txBody>
      </p:sp>
      <p:pic>
        <p:nvPicPr>
          <p:cNvPr id="1028" name="Picture 4" descr="video stills of Tia Mowry in her Pool Safely video.">
            <a:extLst>
              <a:ext uri="{FF2B5EF4-FFF2-40B4-BE49-F238E27FC236}">
                <a16:creationId xmlns:a16="http://schemas.microsoft.com/office/drawing/2014/main" id="{ED10FACF-717E-4940-81A8-6A730AE2A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9582" y="1143000"/>
            <a:ext cx="5444836" cy="2722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955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73480"/>
            <a:ext cx="8229600" cy="1143000"/>
          </a:xfrm>
        </p:spPr>
        <p:txBody>
          <a:bodyPr>
            <a:normAutofit fontScale="90000"/>
          </a:bodyPr>
          <a:lstStyle/>
          <a:p>
            <a:pPr algn="l"/>
            <a:r>
              <a:rPr lang="en-US" sz="3600" dirty="0">
                <a:latin typeface="Calibri" pitchFamily="34" charset="0"/>
              </a:rPr>
              <a:t>To get a list of customized water safety materials tailored to you:</a:t>
            </a:r>
            <a:br>
              <a:rPr lang="en-US" sz="3600" dirty="0">
                <a:latin typeface="Calibri" pitchFamily="34" charset="0"/>
              </a:rPr>
            </a:br>
            <a:r>
              <a:rPr lang="en-US" sz="2200" dirty="0">
                <a:latin typeface="Calibri" pitchFamily="34" charset="0"/>
                <a:hlinkClick r:id="rId3"/>
              </a:rPr>
              <a:t>https://www.poolsafely.gov/blog/how-can-we-help-you-save-a-life-introducing-the-new-s-w-i-m-tool/</a:t>
            </a:r>
            <a:r>
              <a:rPr lang="en-US" sz="2200" dirty="0">
                <a:latin typeface="Calibri" pitchFamily="34" charset="0"/>
              </a:rPr>
              <a:t> </a:t>
            </a:r>
            <a:br>
              <a:rPr lang="en-US" dirty="0">
                <a:latin typeface="Calibri" pitchFamily="34" charset="0"/>
              </a:rPr>
            </a:br>
            <a:endParaRPr lang="en-US" dirty="0"/>
          </a:p>
        </p:txBody>
      </p:sp>
      <p:sp>
        <p:nvSpPr>
          <p:cNvPr id="2" name="TextBox 1"/>
          <p:cNvSpPr txBox="1"/>
          <p:nvPr/>
        </p:nvSpPr>
        <p:spPr>
          <a:xfrm>
            <a:off x="228600" y="304800"/>
            <a:ext cx="8686800" cy="584775"/>
          </a:xfrm>
          <a:prstGeom prst="rect">
            <a:avLst/>
          </a:prstGeom>
          <a:noFill/>
        </p:spPr>
        <p:txBody>
          <a:bodyPr wrap="square" rtlCol="0">
            <a:spAutoFit/>
          </a:bodyPr>
          <a:lstStyle/>
          <a:p>
            <a:pPr algn="ctr"/>
            <a:r>
              <a:rPr lang="en-US" sz="3200" b="1" dirty="0">
                <a:latin typeface="+mj-lt"/>
              </a:rPr>
              <a:t>Safer Water Information Match (S.W.I.M.) Tool</a:t>
            </a:r>
          </a:p>
        </p:txBody>
      </p:sp>
      <p:pic>
        <p:nvPicPr>
          <p:cNvPr id="2050" name="Picture 2">
            <a:extLst>
              <a:ext uri="{FF2B5EF4-FFF2-40B4-BE49-F238E27FC236}">
                <a16:creationId xmlns:a16="http://schemas.microsoft.com/office/drawing/2014/main" id="{53D82C4E-B062-4F2B-A7F5-65117408B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90600"/>
            <a:ext cx="57912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47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Pool Safely </a:t>
            </a:r>
            <a:r>
              <a:rPr lang="en-US" b="1" dirty="0"/>
              <a:t>Blog</a:t>
            </a:r>
            <a:endParaRPr lang="en-US" i="1" dirty="0"/>
          </a:p>
        </p:txBody>
      </p:sp>
      <p:sp>
        <p:nvSpPr>
          <p:cNvPr id="3" name="Content Placeholder 2"/>
          <p:cNvSpPr>
            <a:spLocks noGrp="1"/>
          </p:cNvSpPr>
          <p:nvPr>
            <p:ph idx="1"/>
          </p:nvPr>
        </p:nvSpPr>
        <p:spPr>
          <a:xfrm>
            <a:off x="215268" y="1481388"/>
            <a:ext cx="4998128" cy="4267200"/>
          </a:xfrm>
        </p:spPr>
        <p:txBody>
          <a:bodyPr>
            <a:normAutofit fontScale="85000" lnSpcReduction="10000"/>
          </a:bodyPr>
          <a:lstStyle/>
          <a:p>
            <a:r>
              <a:rPr lang="en-US" dirty="0"/>
              <a:t>Check out the </a:t>
            </a:r>
            <a:r>
              <a:rPr lang="en-US" i="1" dirty="0"/>
              <a:t>Pool Safely</a:t>
            </a:r>
            <a:r>
              <a:rPr lang="en-US" dirty="0"/>
              <a:t> blog! </a:t>
            </a:r>
            <a:r>
              <a:rPr lang="en-US" sz="2900" dirty="0">
                <a:hlinkClick r:id="rId2"/>
              </a:rPr>
              <a:t>https://www.poolsafely.gov/blog/</a:t>
            </a:r>
            <a:r>
              <a:rPr lang="en-US" sz="2900" dirty="0"/>
              <a:t> </a:t>
            </a:r>
          </a:p>
          <a:p>
            <a:pPr marL="0" indent="0">
              <a:buNone/>
            </a:pPr>
            <a:endParaRPr lang="en-US" dirty="0"/>
          </a:p>
          <a:p>
            <a:r>
              <a:rPr lang="en-US" dirty="0"/>
              <a:t>You’ll get a behind-the-scenes look at the </a:t>
            </a:r>
            <a:r>
              <a:rPr lang="en-US" i="1" dirty="0"/>
              <a:t>Pool Safely </a:t>
            </a:r>
            <a:r>
              <a:rPr lang="en-US" dirty="0"/>
              <a:t>campaign, learn practical safety information and stay up-to-date with the latest activities in the water safety community.</a:t>
            </a:r>
          </a:p>
        </p:txBody>
      </p:sp>
      <p:pic>
        <p:nvPicPr>
          <p:cNvPr id="7" name="Picture 6" descr="Screen Shot 2020-08-20 at 4.19.08 PM.png">
            <a:extLst>
              <a:ext uri="{FF2B5EF4-FFF2-40B4-BE49-F238E27FC236}">
                <a16:creationId xmlns:a16="http://schemas.microsoft.com/office/drawing/2014/main" id="{3C668CD1-1AD6-4FFB-AAF4-6DE8FAAE6A73}"/>
              </a:ext>
            </a:extLst>
          </p:cNvPr>
          <p:cNvPicPr>
            <a:picLocks noChangeAspect="1"/>
          </p:cNvPicPr>
          <p:nvPr/>
        </p:nvPicPr>
        <p:blipFill>
          <a:blip r:embed="rId3"/>
          <a:srcRect/>
          <a:stretch/>
        </p:blipFill>
        <p:spPr>
          <a:xfrm>
            <a:off x="5325178" y="1697935"/>
            <a:ext cx="3592286" cy="1008360"/>
          </a:xfrm>
          <a:prstGeom prst="rect">
            <a:avLst/>
          </a:prstGeom>
        </p:spPr>
      </p:pic>
      <p:pic>
        <p:nvPicPr>
          <p:cNvPr id="4" name="Picture 3" descr="Screen Shot 2020-08-20 at 4.19.13 PM.png">
            <a:extLst>
              <a:ext uri="{FF2B5EF4-FFF2-40B4-BE49-F238E27FC236}">
                <a16:creationId xmlns:a16="http://schemas.microsoft.com/office/drawing/2014/main" id="{6922EBD2-59EB-465A-BE66-B6A0192802E6}"/>
              </a:ext>
            </a:extLst>
          </p:cNvPr>
          <p:cNvPicPr>
            <a:picLocks noChangeAspect="1"/>
          </p:cNvPicPr>
          <p:nvPr/>
        </p:nvPicPr>
        <p:blipFill>
          <a:blip r:embed="rId4"/>
          <a:stretch>
            <a:fillRect/>
          </a:stretch>
        </p:blipFill>
        <p:spPr>
          <a:xfrm>
            <a:off x="5425314" y="2980206"/>
            <a:ext cx="3256749" cy="896122"/>
          </a:xfrm>
          <a:prstGeom prst="rect">
            <a:avLst/>
          </a:prstGeom>
        </p:spPr>
      </p:pic>
      <p:pic>
        <p:nvPicPr>
          <p:cNvPr id="5" name="Picture 4" descr="Screen Shot 2020-08-20 at 4.19.20 PM.png">
            <a:extLst>
              <a:ext uri="{FF2B5EF4-FFF2-40B4-BE49-F238E27FC236}">
                <a16:creationId xmlns:a16="http://schemas.microsoft.com/office/drawing/2014/main" id="{3E6442CD-087F-4950-A3CA-053E50D2E0DF}"/>
              </a:ext>
            </a:extLst>
          </p:cNvPr>
          <p:cNvPicPr>
            <a:picLocks noChangeAspect="1"/>
          </p:cNvPicPr>
          <p:nvPr/>
        </p:nvPicPr>
        <p:blipFill>
          <a:blip r:embed="rId5"/>
          <a:stretch>
            <a:fillRect/>
          </a:stretch>
        </p:blipFill>
        <p:spPr>
          <a:xfrm>
            <a:off x="5374432" y="4145730"/>
            <a:ext cx="3198946" cy="891920"/>
          </a:xfrm>
          <a:prstGeom prst="rect">
            <a:avLst/>
          </a:prstGeom>
        </p:spPr>
      </p:pic>
      <p:pic>
        <p:nvPicPr>
          <p:cNvPr id="8" name="Picture 7" descr="Screen Shot 2020-08-20 at 4.24.28 PM.png">
            <a:extLst>
              <a:ext uri="{FF2B5EF4-FFF2-40B4-BE49-F238E27FC236}">
                <a16:creationId xmlns:a16="http://schemas.microsoft.com/office/drawing/2014/main" id="{79191C3C-6122-42AC-9D7D-F07AF696B1C8}"/>
              </a:ext>
            </a:extLst>
          </p:cNvPr>
          <p:cNvPicPr>
            <a:picLocks noChangeAspect="1"/>
          </p:cNvPicPr>
          <p:nvPr/>
        </p:nvPicPr>
        <p:blipFill>
          <a:blip r:embed="rId6"/>
          <a:stretch>
            <a:fillRect/>
          </a:stretch>
        </p:blipFill>
        <p:spPr>
          <a:xfrm>
            <a:off x="5423472" y="5176206"/>
            <a:ext cx="2935041" cy="998520"/>
          </a:xfrm>
          <a:prstGeom prst="rect">
            <a:avLst/>
          </a:prstGeom>
        </p:spPr>
      </p:pic>
    </p:spTree>
    <p:extLst>
      <p:ext uri="{BB962C8B-B14F-4D97-AF65-F5344CB8AC3E}">
        <p14:creationId xmlns:p14="http://schemas.microsoft.com/office/powerpoint/2010/main" val="2226813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143" y="130181"/>
            <a:ext cx="8229600" cy="1143000"/>
          </a:xfrm>
        </p:spPr>
        <p:txBody>
          <a:bodyPr/>
          <a:lstStyle/>
          <a:p>
            <a:r>
              <a:rPr lang="en-US" b="1" dirty="0"/>
              <a:t>Materials Catalog</a:t>
            </a:r>
          </a:p>
        </p:txBody>
      </p:sp>
      <p:sp>
        <p:nvSpPr>
          <p:cNvPr id="4" name="Content Placeholder 3"/>
          <p:cNvSpPr>
            <a:spLocks noGrp="1"/>
          </p:cNvSpPr>
          <p:nvPr>
            <p:ph idx="1"/>
          </p:nvPr>
        </p:nvSpPr>
        <p:spPr>
          <a:xfrm>
            <a:off x="343876" y="1676400"/>
            <a:ext cx="4505855" cy="3517351"/>
          </a:xfrm>
        </p:spPr>
        <p:txBody>
          <a:bodyPr>
            <a:normAutofit/>
          </a:bodyPr>
          <a:lstStyle/>
          <a:p>
            <a:pPr marL="0" indent="0">
              <a:buNone/>
            </a:pPr>
            <a:r>
              <a:rPr lang="en-US" sz="2800" dirty="0"/>
              <a:t>Download brochures, tip cards, posters, videos and more in English and Spanish through our online materials catalog:  </a:t>
            </a:r>
            <a:r>
              <a:rPr lang="en-US" sz="2800" dirty="0">
                <a:hlinkClick r:id="rId3"/>
              </a:rPr>
              <a:t>https://www.poolsafely.gov/educational-materials-catalog/</a:t>
            </a:r>
            <a:r>
              <a:rPr lang="en-US" sz="2800" dirty="0"/>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0196" y="1143000"/>
            <a:ext cx="1924479" cy="1924479"/>
          </a:xfrm>
          <a:prstGeom prst="rect">
            <a:avLst/>
          </a:prstGeom>
        </p:spPr>
      </p:pic>
      <p:pic>
        <p:nvPicPr>
          <p:cNvPr id="3" name="Picture 2">
            <a:extLst>
              <a:ext uri="{FF2B5EF4-FFF2-40B4-BE49-F238E27FC236}">
                <a16:creationId xmlns:a16="http://schemas.microsoft.com/office/drawing/2014/main" id="{F57844F5-3EB1-4AA5-863C-24AA545857D4}"/>
              </a:ext>
            </a:extLst>
          </p:cNvPr>
          <p:cNvPicPr>
            <a:picLocks noChangeAspect="1"/>
          </p:cNvPicPr>
          <p:nvPr/>
        </p:nvPicPr>
        <p:blipFill>
          <a:blip r:embed="rId5"/>
          <a:stretch>
            <a:fillRect/>
          </a:stretch>
        </p:blipFill>
        <p:spPr>
          <a:xfrm>
            <a:off x="6771431" y="3463964"/>
            <a:ext cx="1951312" cy="2635351"/>
          </a:xfrm>
          <a:prstGeom prst="rect">
            <a:avLst/>
          </a:prstGeom>
        </p:spPr>
      </p:pic>
      <p:pic>
        <p:nvPicPr>
          <p:cNvPr id="7" name="Picture 6">
            <a:extLst>
              <a:ext uri="{FF2B5EF4-FFF2-40B4-BE49-F238E27FC236}">
                <a16:creationId xmlns:a16="http://schemas.microsoft.com/office/drawing/2014/main" id="{EC8D0DBC-9743-40FD-80E5-8BAAAC5EFA7E}"/>
              </a:ext>
            </a:extLst>
          </p:cNvPr>
          <p:cNvPicPr>
            <a:picLocks noChangeAspect="1"/>
          </p:cNvPicPr>
          <p:nvPr/>
        </p:nvPicPr>
        <p:blipFill>
          <a:blip r:embed="rId6"/>
          <a:stretch>
            <a:fillRect/>
          </a:stretch>
        </p:blipFill>
        <p:spPr>
          <a:xfrm>
            <a:off x="5059266" y="4375117"/>
            <a:ext cx="1481881" cy="1806855"/>
          </a:xfrm>
          <a:prstGeom prst="rect">
            <a:avLst/>
          </a:prstGeom>
        </p:spPr>
      </p:pic>
      <p:pic>
        <p:nvPicPr>
          <p:cNvPr id="8" name="Picture 7">
            <a:extLst>
              <a:ext uri="{FF2B5EF4-FFF2-40B4-BE49-F238E27FC236}">
                <a16:creationId xmlns:a16="http://schemas.microsoft.com/office/drawing/2014/main" id="{8A385748-00A8-456B-9194-7E96B91A6BC4}"/>
              </a:ext>
            </a:extLst>
          </p:cNvPr>
          <p:cNvPicPr>
            <a:picLocks noChangeAspect="1"/>
          </p:cNvPicPr>
          <p:nvPr/>
        </p:nvPicPr>
        <p:blipFill>
          <a:blip r:embed="rId7"/>
          <a:stretch>
            <a:fillRect/>
          </a:stretch>
        </p:blipFill>
        <p:spPr>
          <a:xfrm>
            <a:off x="4651142" y="1976113"/>
            <a:ext cx="1770078" cy="1643167"/>
          </a:xfrm>
          <a:prstGeom prst="rect">
            <a:avLst/>
          </a:prstGeom>
        </p:spPr>
      </p:pic>
    </p:spTree>
    <p:extLst>
      <p:ext uri="{BB962C8B-B14F-4D97-AF65-F5344CB8AC3E}">
        <p14:creationId xmlns:p14="http://schemas.microsoft.com/office/powerpoint/2010/main" val="3676759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Contact information </a:t>
            </a:r>
          </a:p>
        </p:txBody>
      </p:sp>
      <p:sp>
        <p:nvSpPr>
          <p:cNvPr id="5" name="Text Placeholder 4"/>
          <p:cNvSpPr>
            <a:spLocks noGrp="1"/>
          </p:cNvSpPr>
          <p:nvPr>
            <p:ph type="body" idx="1"/>
          </p:nvPr>
        </p:nvSpPr>
        <p:spPr/>
        <p:txBody>
          <a:bodyPr/>
          <a:lstStyle/>
          <a:p>
            <a:r>
              <a:rPr lang="en-US" i="1" dirty="0"/>
              <a:t>Pool Safely</a:t>
            </a:r>
            <a:r>
              <a:rPr lang="en-US" dirty="0"/>
              <a:t> Collaborator Toolkit</a:t>
            </a:r>
          </a:p>
        </p:txBody>
      </p:sp>
    </p:spTree>
    <p:extLst>
      <p:ext uri="{BB962C8B-B14F-4D97-AF65-F5344CB8AC3E}">
        <p14:creationId xmlns:p14="http://schemas.microsoft.com/office/powerpoint/2010/main" val="1048691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Keep in touch with </a:t>
            </a:r>
            <a:r>
              <a:rPr lang="en-US" b="1" i="1" dirty="0"/>
              <a:t>Pool Safely</a:t>
            </a:r>
            <a:r>
              <a:rPr lang="en-US" b="1" dirty="0"/>
              <a:t>!</a:t>
            </a:r>
            <a:endParaRPr lang="en-US" b="1" i="1" dirty="0"/>
          </a:p>
        </p:txBody>
      </p:sp>
      <p:sp>
        <p:nvSpPr>
          <p:cNvPr id="4" name="Content Placeholder 2"/>
          <p:cNvSpPr>
            <a:spLocks noGrp="1"/>
          </p:cNvSpPr>
          <p:nvPr>
            <p:ph idx="1"/>
          </p:nvPr>
        </p:nvSpPr>
        <p:spPr>
          <a:xfrm>
            <a:off x="457200" y="1219200"/>
            <a:ext cx="8458200" cy="4953000"/>
          </a:xfrm>
        </p:spPr>
        <p:txBody>
          <a:bodyPr>
            <a:noAutofit/>
          </a:bodyPr>
          <a:lstStyle/>
          <a:p>
            <a:r>
              <a:rPr lang="en-US" sz="2000" dirty="0">
                <a:latin typeface="Calibri" pitchFamily="34" charset="0"/>
              </a:rPr>
              <a:t>To follow </a:t>
            </a:r>
            <a:r>
              <a:rPr lang="en-US" sz="2000" i="1" dirty="0">
                <a:latin typeface="Calibri" pitchFamily="34" charset="0"/>
              </a:rPr>
              <a:t>Pool Safely </a:t>
            </a:r>
            <a:r>
              <a:rPr lang="en-US" sz="2000" dirty="0">
                <a:latin typeface="Calibri" pitchFamily="34" charset="0"/>
              </a:rPr>
              <a:t>on Twitter: </a:t>
            </a:r>
            <a:r>
              <a:rPr lang="en-US" sz="2000" dirty="0">
                <a:latin typeface="Calibri" pitchFamily="34" charset="0"/>
                <a:hlinkClick r:id="rId3"/>
              </a:rPr>
              <a:t>https://twitter.com/poolsafely</a:t>
            </a:r>
            <a:r>
              <a:rPr lang="en-US" sz="2000" dirty="0">
                <a:latin typeface="Calibri" pitchFamily="34" charset="0"/>
              </a:rPr>
              <a:t> </a:t>
            </a:r>
          </a:p>
          <a:p>
            <a:endParaRPr lang="en-US" sz="2000" dirty="0">
              <a:latin typeface="Calibri" pitchFamily="34" charset="0"/>
            </a:endParaRPr>
          </a:p>
          <a:p>
            <a:r>
              <a:rPr lang="en-US" sz="2000" dirty="0">
                <a:latin typeface="Calibri" pitchFamily="34" charset="0"/>
              </a:rPr>
              <a:t>To follow </a:t>
            </a:r>
            <a:r>
              <a:rPr lang="en-US" sz="2000" i="1" dirty="0">
                <a:latin typeface="Calibri" pitchFamily="34" charset="0"/>
              </a:rPr>
              <a:t>Pool Safely </a:t>
            </a:r>
            <a:r>
              <a:rPr lang="en-US" sz="2000" dirty="0">
                <a:latin typeface="Calibri" pitchFamily="34" charset="0"/>
              </a:rPr>
              <a:t>on Instagram: </a:t>
            </a:r>
            <a:r>
              <a:rPr lang="en-US" sz="2000" dirty="0">
                <a:latin typeface="Calibri" pitchFamily="34" charset="0"/>
                <a:hlinkClick r:id="rId4"/>
              </a:rPr>
              <a:t>https://www.instagram.com/poolsafely/</a:t>
            </a:r>
            <a:endParaRPr lang="en-US" sz="2000" dirty="0">
              <a:latin typeface="Calibri" pitchFamily="34" charset="0"/>
            </a:endParaRPr>
          </a:p>
          <a:p>
            <a:endParaRPr lang="en-US" sz="2000" dirty="0">
              <a:latin typeface="Calibri" pitchFamily="34" charset="0"/>
            </a:endParaRPr>
          </a:p>
          <a:p>
            <a:r>
              <a:rPr lang="en-US" sz="2000" dirty="0">
                <a:latin typeface="Calibri" pitchFamily="34" charset="0"/>
              </a:rPr>
              <a:t>To follow </a:t>
            </a:r>
            <a:r>
              <a:rPr lang="en-US" sz="2000" i="1" dirty="0">
                <a:latin typeface="Calibri" pitchFamily="34" charset="0"/>
              </a:rPr>
              <a:t>Pool Safely </a:t>
            </a:r>
            <a:r>
              <a:rPr lang="en-US" sz="2000" dirty="0">
                <a:latin typeface="Calibri" pitchFamily="34" charset="0"/>
              </a:rPr>
              <a:t>on Facebook: </a:t>
            </a:r>
            <a:r>
              <a:rPr lang="en-US" sz="2000" dirty="0">
                <a:latin typeface="Calibri" pitchFamily="34" charset="0"/>
                <a:hlinkClick r:id="rId5"/>
              </a:rPr>
              <a:t>https://www.facebook.com/poolsafely/</a:t>
            </a:r>
            <a:endParaRPr lang="en-US" sz="2000" dirty="0">
              <a:latin typeface="Calibri" pitchFamily="34" charset="0"/>
            </a:endParaRPr>
          </a:p>
          <a:p>
            <a:pPr marL="0" indent="0">
              <a:buNone/>
            </a:pPr>
            <a:endParaRPr lang="en-US" sz="2000" dirty="0">
              <a:latin typeface="Calibri" pitchFamily="34" charset="0"/>
            </a:endParaRPr>
          </a:p>
          <a:p>
            <a:r>
              <a:rPr lang="en-US" sz="2000" dirty="0">
                <a:latin typeface="Calibri" pitchFamily="34" charset="0"/>
              </a:rPr>
              <a:t>To sign up for the </a:t>
            </a:r>
            <a:r>
              <a:rPr lang="en-US" sz="2000" i="1" dirty="0">
                <a:latin typeface="Calibri" pitchFamily="34" charset="0"/>
              </a:rPr>
              <a:t>Pool Safely</a:t>
            </a:r>
            <a:r>
              <a:rPr lang="en-US" sz="2000" dirty="0">
                <a:latin typeface="Calibri" pitchFamily="34" charset="0"/>
              </a:rPr>
              <a:t> email newsletter: </a:t>
            </a:r>
            <a:r>
              <a:rPr lang="en-US" sz="2000" dirty="0">
                <a:latin typeface="Calibri" pitchFamily="34" charset="0"/>
                <a:hlinkClick r:id="rId6"/>
              </a:rPr>
              <a:t>https://www.poolsafely.gov/newsletter/?abc</a:t>
            </a:r>
            <a:r>
              <a:rPr lang="en-US" sz="2000" dirty="0">
                <a:latin typeface="Calibri" pitchFamily="34" charset="0"/>
              </a:rPr>
              <a:t> </a:t>
            </a:r>
          </a:p>
          <a:p>
            <a:pPr marL="0" indent="0">
              <a:buNone/>
            </a:pPr>
            <a:endParaRPr lang="en-US" sz="2000" u="sng" dirty="0">
              <a:latin typeface="Calibri" pitchFamily="34" charset="0"/>
            </a:endParaRPr>
          </a:p>
          <a:p>
            <a:r>
              <a:rPr lang="en-US" sz="2000" dirty="0">
                <a:latin typeface="Calibri" pitchFamily="34" charset="0"/>
              </a:rPr>
              <a:t>To email us your questions, photos and information about your water safety events: </a:t>
            </a:r>
            <a:r>
              <a:rPr lang="en-US" sz="2000" dirty="0">
                <a:latin typeface="Calibri" pitchFamily="34" charset="0"/>
                <a:hlinkClick r:id="rId7"/>
              </a:rPr>
              <a:t>poolsafely@cpsc.gov</a:t>
            </a:r>
            <a:r>
              <a:rPr lang="en-US" sz="2000" dirty="0">
                <a:latin typeface="Calibri" pitchFamily="34" charset="0"/>
              </a:rPr>
              <a:t> </a:t>
            </a:r>
          </a:p>
          <a:p>
            <a:pPr lvl="1"/>
            <a:endParaRPr lang="en-US" sz="2000" dirty="0">
              <a:latin typeface="Calibri" pitchFamily="34" charset="0"/>
            </a:endParaRPr>
          </a:p>
          <a:p>
            <a:pPr lvl="1"/>
            <a:endParaRPr lang="en-US" sz="2000" dirty="0">
              <a:latin typeface="Calibri" pitchFamily="34" charset="0"/>
            </a:endParaRPr>
          </a:p>
          <a:p>
            <a:pPr lvl="1" eaLnBrk="1" hangingPunct="1"/>
            <a:endParaRPr lang="en-US" sz="2000" dirty="0">
              <a:latin typeface="Calibri" pitchFamily="34" charset="0"/>
            </a:endParaRPr>
          </a:p>
        </p:txBody>
      </p:sp>
    </p:spTree>
    <p:extLst>
      <p:ext uri="{BB962C8B-B14F-4D97-AF65-F5344CB8AC3E}">
        <p14:creationId xmlns:p14="http://schemas.microsoft.com/office/powerpoint/2010/main" val="1322945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535"/>
            <a:ext cx="8229600" cy="1143000"/>
          </a:xfrm>
        </p:spPr>
        <p:txBody>
          <a:bodyPr>
            <a:normAutofit/>
          </a:bodyPr>
          <a:lstStyle/>
          <a:p>
            <a:r>
              <a:rPr lang="en-US" b="1" i="1" dirty="0"/>
              <a:t>Pool Safely </a:t>
            </a:r>
            <a:r>
              <a:rPr lang="en-US" b="1" dirty="0"/>
              <a:t>Campaign Messaging </a:t>
            </a:r>
            <a:endParaRPr lang="en-US" b="1" i="1" dirty="0"/>
          </a:p>
        </p:txBody>
      </p:sp>
      <p:sp>
        <p:nvSpPr>
          <p:cNvPr id="3" name="Content Placeholder 2"/>
          <p:cNvSpPr>
            <a:spLocks noGrp="1"/>
          </p:cNvSpPr>
          <p:nvPr>
            <p:ph idx="1"/>
          </p:nvPr>
        </p:nvSpPr>
        <p:spPr>
          <a:xfrm>
            <a:off x="228600" y="1219200"/>
            <a:ext cx="8458200" cy="4876800"/>
          </a:xfrm>
        </p:spPr>
        <p:txBody>
          <a:bodyPr>
            <a:normAutofit fontScale="70000" lnSpcReduction="20000"/>
          </a:bodyPr>
          <a:lstStyle/>
          <a:p>
            <a:r>
              <a:rPr lang="en-US" b="1" dirty="0"/>
              <a:t>Please feel free to use these campaign messages when writing about or discussing </a:t>
            </a:r>
            <a:r>
              <a:rPr lang="en-US" b="1" i="1" dirty="0"/>
              <a:t>Pool Safely</a:t>
            </a:r>
            <a:r>
              <a:rPr lang="en-US" b="1" dirty="0"/>
              <a:t>: </a:t>
            </a:r>
          </a:p>
          <a:p>
            <a:endParaRPr lang="en-US" sz="1400" dirty="0"/>
          </a:p>
          <a:p>
            <a:pPr lvl="1"/>
            <a:r>
              <a:rPr lang="en-US" i="1" dirty="0"/>
              <a:t>Pool Safely </a:t>
            </a:r>
            <a:r>
              <a:rPr lang="en-US" dirty="0"/>
              <a:t>is a national public education campaign from the U.S. Consumer Product Safety Commission (CPSC).</a:t>
            </a:r>
          </a:p>
          <a:p>
            <a:pPr lvl="1"/>
            <a:r>
              <a:rPr lang="en-US" dirty="0"/>
              <a:t>Drowning is the number one cause of unintentional death among children ages 1-4. According to CPSC data released in June 2020, on average, 379 children drown in pools and spas annually.</a:t>
            </a:r>
          </a:p>
          <a:p>
            <a:pPr lvl="1"/>
            <a:r>
              <a:rPr lang="en-US" dirty="0"/>
              <a:t>Drownings happen quickly and often they are silent. It’s not like in the movies, where children are portrayed as splashing and yelling for help. Drownings are 100 percent preventable, but to prevent these tragedies, we need everyone to always follow simple water safety steps.</a:t>
            </a:r>
          </a:p>
          <a:p>
            <a:pPr lvl="1"/>
            <a:r>
              <a:rPr lang="en-US" dirty="0"/>
              <a:t>In particular, installing more and even stronger layers of protection is key to prevention. </a:t>
            </a:r>
          </a:p>
          <a:p>
            <a:pPr lvl="1"/>
            <a:r>
              <a:rPr lang="en-US" dirty="0"/>
              <a:t>One of the best layers of protection is 4-sided fencing with a self-closing, self-latching gate around all pools and spas.</a:t>
            </a:r>
          </a:p>
          <a:p>
            <a:pPr lvl="1"/>
            <a:r>
              <a:rPr lang="en-US" dirty="0"/>
              <a:t>We must prevent young children from being able to get near the water if an adult isn’t nearby.</a:t>
            </a:r>
          </a:p>
          <a:p>
            <a:pPr lvl="1"/>
            <a:endParaRPr lang="en-US" dirty="0"/>
          </a:p>
        </p:txBody>
      </p:sp>
    </p:spTree>
    <p:extLst>
      <p:ext uri="{BB962C8B-B14F-4D97-AF65-F5344CB8AC3E}">
        <p14:creationId xmlns:p14="http://schemas.microsoft.com/office/powerpoint/2010/main" val="1832205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i="1" dirty="0"/>
              <a:t>Pool Safely </a:t>
            </a:r>
            <a:r>
              <a:rPr lang="en-US" b="1" dirty="0"/>
              <a:t>Messaging – Simple Steps</a:t>
            </a:r>
            <a:endParaRPr lang="en-US" b="1" dirty="0">
              <a:solidFill>
                <a:srgbClr val="FF0000"/>
              </a:solidFill>
            </a:endParaRPr>
          </a:p>
        </p:txBody>
      </p:sp>
      <p:sp>
        <p:nvSpPr>
          <p:cNvPr id="3" name="Content Placeholder 2"/>
          <p:cNvSpPr>
            <a:spLocks noGrp="1"/>
          </p:cNvSpPr>
          <p:nvPr>
            <p:ph idx="1"/>
          </p:nvPr>
        </p:nvSpPr>
        <p:spPr>
          <a:xfrm>
            <a:off x="457200" y="1219200"/>
            <a:ext cx="8382000" cy="4876800"/>
          </a:xfrm>
        </p:spPr>
        <p:txBody>
          <a:bodyPr>
            <a:normAutofit fontScale="55000" lnSpcReduction="20000"/>
          </a:bodyPr>
          <a:lstStyle/>
          <a:p>
            <a:pPr lvl="0"/>
            <a:r>
              <a:rPr lang="en-US" sz="3600" b="1" dirty="0"/>
              <a:t>Simple steps can save lives, and parents and kids should follow these additional simple safety steps:</a:t>
            </a:r>
          </a:p>
          <a:p>
            <a:pPr marL="0" lvl="0" indent="0">
              <a:buNone/>
            </a:pPr>
            <a:endParaRPr lang="en-US" sz="1800" dirty="0"/>
          </a:p>
          <a:p>
            <a:pPr lvl="1"/>
            <a:r>
              <a:rPr lang="en-US" sz="3100" b="1" dirty="0"/>
              <a:t>Designate a Water Watcher: </a:t>
            </a:r>
            <a:r>
              <a:rPr lang="en-US" sz="3100" dirty="0"/>
              <a:t>Supervision is one of the most important steps you can take to keep children safer in and around the water. Designate a Water Watcher – this is an adult, whose only job is to watch children when they’re in the pool. It’s important that the Water Watcher is not distracted by texting or phone calls.</a:t>
            </a:r>
          </a:p>
          <a:p>
            <a:pPr lvl="1"/>
            <a:r>
              <a:rPr lang="en-US" sz="3100" b="1" dirty="0"/>
              <a:t>Teach Kids to Swim: </a:t>
            </a:r>
            <a:r>
              <a:rPr lang="en-US" sz="3100" dirty="0"/>
              <a:t>While supervision is critical, it is also important for children to learn how to swim. Kids who can’t swim face a much higher risk of drowning, so sign your children up for swimming lessons. Your local YMCA or parks and rec department are great places to go for information on swimming lessons – many even offer them for free or at a reduced cost.</a:t>
            </a:r>
          </a:p>
          <a:p>
            <a:pPr lvl="1"/>
            <a:r>
              <a:rPr lang="en-US" sz="3100" b="1" dirty="0"/>
              <a:t>Learn CPR: </a:t>
            </a:r>
            <a:r>
              <a:rPr lang="en-US" sz="3100" dirty="0"/>
              <a:t>When your children are learning how to swim, it is important for you to learn CPR. In case of an emergency, bystander CPR can often make a real difference while you’re waiting for emergency first responders to arrive at the scene. </a:t>
            </a:r>
          </a:p>
          <a:p>
            <a:pPr lvl="1"/>
            <a:r>
              <a:rPr lang="en-US" sz="3100" b="1" dirty="0"/>
              <a:t>Check Drain Covers: </a:t>
            </a:r>
            <a:r>
              <a:rPr lang="en-US" sz="3100" dirty="0"/>
              <a:t>Finally, regardless of whether you’re swimming in your home pool, or visiting a public pool, be sure that all drain covers are not loose or broken. Drains should be “VGB compliant,” which means they meet safety standards. If you own a pool and you’re not sure about the safety of your drain covers, a pool technician can let you know. </a:t>
            </a:r>
          </a:p>
          <a:p>
            <a:endParaRPr lang="en-US" dirty="0"/>
          </a:p>
        </p:txBody>
      </p:sp>
    </p:spTree>
    <p:extLst>
      <p:ext uri="{BB962C8B-B14F-4D97-AF65-F5344CB8AC3E}">
        <p14:creationId xmlns:p14="http://schemas.microsoft.com/office/powerpoint/2010/main" val="1787369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0"/>
            <a:ext cx="8229600" cy="1143000"/>
          </a:xfrm>
        </p:spPr>
        <p:txBody>
          <a:bodyPr/>
          <a:lstStyle/>
          <a:p>
            <a:r>
              <a:rPr lang="en-US" b="1" dirty="0"/>
              <a:t>2020 Drowning Data &amp; Messaging</a:t>
            </a:r>
          </a:p>
        </p:txBody>
      </p:sp>
      <p:sp>
        <p:nvSpPr>
          <p:cNvPr id="3" name="Content Placeholder 2"/>
          <p:cNvSpPr>
            <a:spLocks noGrp="1"/>
          </p:cNvSpPr>
          <p:nvPr>
            <p:ph idx="1"/>
          </p:nvPr>
        </p:nvSpPr>
        <p:spPr>
          <a:xfrm>
            <a:off x="152400" y="1028700"/>
            <a:ext cx="8839200" cy="4800600"/>
          </a:xfrm>
          <a:noFill/>
          <a:ln>
            <a:noFill/>
          </a:ln>
        </p:spPr>
        <p:txBody>
          <a:bodyPr>
            <a:noAutofit/>
          </a:bodyPr>
          <a:lstStyle/>
          <a:p>
            <a:r>
              <a:rPr lang="en-US" sz="1600" dirty="0"/>
              <a:t>In 2020, CPSC released the following data via its drowning and drain entrapment reports:</a:t>
            </a:r>
          </a:p>
          <a:p>
            <a:pPr lvl="1"/>
            <a:r>
              <a:rPr lang="en-US" sz="1600" dirty="0"/>
              <a:t>For 2017 through 2019, an estimated average of 6,700 children younger than 15 years old were reportedly treated in hospital emergency rooms for non-fatal drowning injuries in pools or spas.</a:t>
            </a:r>
          </a:p>
          <a:p>
            <a:pPr lvl="1"/>
            <a:r>
              <a:rPr lang="en-US" sz="1600" dirty="0"/>
              <a:t>Between 2017 and 2019, the majority (76 percent) of children treated in emergency departments for pool- or spa-related, non-fatal drowning injuries were younger than 5 years of age.</a:t>
            </a:r>
          </a:p>
          <a:p>
            <a:pPr lvl="1"/>
            <a:r>
              <a:rPr lang="en-US" sz="1600" dirty="0"/>
              <a:t>Between 2017 and 2019, residential settings made up 71 percent of fatal reported incidents and at least 42 percent of non-fatal reported drowning incidents for children younger than 5.</a:t>
            </a:r>
          </a:p>
          <a:p>
            <a:pPr lvl="1"/>
            <a:r>
              <a:rPr lang="en-US" sz="1600" dirty="0"/>
              <a:t>Between 2017 and 2019, the majority (74 percent) of reported fatal drowning victims younger than 15 were younger than 5.</a:t>
            </a:r>
          </a:p>
          <a:p>
            <a:pPr lvl="1"/>
            <a:r>
              <a:rPr lang="en-US" sz="1600" dirty="0"/>
              <a:t>For children younger than 15 years old, boys had twice as many fatal child drownings as girls.</a:t>
            </a:r>
          </a:p>
          <a:p>
            <a:pPr lvl="1"/>
            <a:r>
              <a:rPr lang="en-US" sz="1600" dirty="0"/>
              <a:t>From 2014 through 2018, there were 11 victims of circulation entrapments in 11 incidents, with 100 percent of the incidents involving children younger than 15 years of age.</a:t>
            </a:r>
          </a:p>
          <a:p>
            <a:pPr lvl="1"/>
            <a:r>
              <a:rPr lang="en-US" sz="1600" dirty="0"/>
              <a:t>From those 11 incidents, there were two fatalities, both in residential spas.</a:t>
            </a:r>
          </a:p>
          <a:p>
            <a:pPr lvl="1"/>
            <a:r>
              <a:rPr lang="en-US" sz="1600" dirty="0"/>
              <a:t>Since the VGB Act went into effect in Dec. 2008, there have been zero entrapment-related deaths involving children in public pools and spas.</a:t>
            </a:r>
          </a:p>
          <a:p>
            <a:pPr marL="457200" lvl="1" indent="0">
              <a:buNone/>
            </a:pPr>
            <a:endParaRPr lang="en-US" sz="500" dirty="0"/>
          </a:p>
          <a:p>
            <a:pPr lvl="2"/>
            <a:r>
              <a:rPr lang="en-US" sz="1400" i="1" dirty="0"/>
              <a:t>Note: CPSC’s report addresses nonfatal drownings for the period 2017 through 2019 and fatal drownings for the period 2015 through 2017, reflecting a lag in the reporting of fatal drowning statistics.</a:t>
            </a:r>
            <a:endParaRPr lang="en-US" sz="1400" dirty="0"/>
          </a:p>
        </p:txBody>
      </p:sp>
    </p:spTree>
    <p:extLst>
      <p:ext uri="{BB962C8B-B14F-4D97-AF65-F5344CB8AC3E}">
        <p14:creationId xmlns:p14="http://schemas.microsoft.com/office/powerpoint/2010/main" val="3280599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37"/>
            <a:ext cx="8229600" cy="1143000"/>
          </a:xfrm>
        </p:spPr>
        <p:txBody>
          <a:bodyPr/>
          <a:lstStyle/>
          <a:p>
            <a:r>
              <a:rPr lang="en-US" b="1" i="1" dirty="0"/>
              <a:t>Pool Safely </a:t>
            </a:r>
            <a:r>
              <a:rPr lang="en-US" b="1" dirty="0"/>
              <a:t>Messaging - Pledge</a:t>
            </a:r>
            <a:endParaRPr lang="en-US" b="1" i="1" dirty="0"/>
          </a:p>
        </p:txBody>
      </p:sp>
      <p:sp>
        <p:nvSpPr>
          <p:cNvPr id="3" name="Content Placeholder 2"/>
          <p:cNvSpPr>
            <a:spLocks noGrp="1"/>
          </p:cNvSpPr>
          <p:nvPr>
            <p:ph idx="1"/>
          </p:nvPr>
        </p:nvSpPr>
        <p:spPr>
          <a:xfrm>
            <a:off x="434546" y="1447800"/>
            <a:ext cx="5737654" cy="4572000"/>
          </a:xfrm>
        </p:spPr>
        <p:txBody>
          <a:bodyPr vert="horz" lIns="91440" tIns="45720" rIns="91440" bIns="45720" rtlCol="0" anchor="t">
            <a:normAutofit fontScale="62500" lnSpcReduction="20000"/>
          </a:bodyPr>
          <a:lstStyle/>
          <a:p>
            <a:pPr lvl="0"/>
            <a:r>
              <a:rPr lang="en-US" dirty="0"/>
              <a:t>We’re asking every adult and child in America to take the </a:t>
            </a:r>
            <a:r>
              <a:rPr lang="en-US" i="1" dirty="0"/>
              <a:t>Pool Safely</a:t>
            </a:r>
            <a:r>
              <a:rPr lang="en-US" dirty="0"/>
              <a:t> Pledge every year.</a:t>
            </a:r>
          </a:p>
          <a:p>
            <a:pPr marL="0" lvl="0" indent="0">
              <a:buNone/>
            </a:pPr>
            <a:endParaRPr lang="en-US" sz="1300" dirty="0"/>
          </a:p>
          <a:p>
            <a:pPr lvl="0"/>
            <a:r>
              <a:rPr lang="en-US" dirty="0"/>
              <a:t>The Pledge is a call-to-action for everyone to commit to specific steps to be safer in and around the water. </a:t>
            </a:r>
          </a:p>
          <a:p>
            <a:pPr lvl="1"/>
            <a:r>
              <a:rPr lang="en-US" dirty="0"/>
              <a:t>Kids will pledge never to swim alone, will ask for swim lessons and will stay away from drains. </a:t>
            </a:r>
          </a:p>
          <a:p>
            <a:pPr lvl="1"/>
            <a:r>
              <a:rPr lang="en-US" dirty="0"/>
              <a:t>Adults will pledge to always designate a water watcher, learn CPR, make sure their kids know how to swim, remove portable pool ladders when not in use and ensure their pools have proper fencing, gates and safe drain covers. </a:t>
            </a:r>
          </a:p>
          <a:p>
            <a:pPr lvl="1"/>
            <a:r>
              <a:rPr lang="en-US" dirty="0"/>
              <a:t>Visit PoolSafely.gov/Pledge to electronically sign the Pledge or to request a hard copy.</a:t>
            </a:r>
          </a:p>
          <a:p>
            <a:pPr marL="457200" lvl="1" indent="0">
              <a:buNone/>
            </a:pPr>
            <a:endParaRPr lang="en-US" sz="1300" dirty="0"/>
          </a:p>
          <a:p>
            <a:r>
              <a:rPr lang="en-US" dirty="0"/>
              <a:t>We have collected more than 90,000 </a:t>
            </a:r>
            <a:r>
              <a:rPr lang="en-US" i="1" dirty="0"/>
              <a:t>Pool Safely </a:t>
            </a:r>
            <a:r>
              <a:rPr lang="en-US" dirty="0"/>
              <a:t>Pledges from adults and kids nationwide to date, including 15 Olympians!</a:t>
            </a:r>
          </a:p>
        </p:txBody>
      </p:sp>
      <p:pic>
        <p:nvPicPr>
          <p:cNvPr id="5" name="Picture 4">
            <a:extLst>
              <a:ext uri="{FF2B5EF4-FFF2-40B4-BE49-F238E27FC236}">
                <a16:creationId xmlns:a16="http://schemas.microsoft.com/office/drawing/2014/main" id="{804FB99A-D621-4DF6-B69F-D8BED987D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4854" y="1417638"/>
            <a:ext cx="2514600" cy="2514600"/>
          </a:xfrm>
          <a:prstGeom prst="rect">
            <a:avLst/>
          </a:prstGeom>
        </p:spPr>
      </p:pic>
    </p:spTree>
    <p:extLst>
      <p:ext uri="{BB962C8B-B14F-4D97-AF65-F5344CB8AC3E}">
        <p14:creationId xmlns:p14="http://schemas.microsoft.com/office/powerpoint/2010/main" val="65550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Olympians who have taken the Pledge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375" y="1445070"/>
            <a:ext cx="8477250" cy="4246903"/>
          </a:xfrm>
        </p:spPr>
      </p:pic>
    </p:spTree>
    <p:extLst>
      <p:ext uri="{BB962C8B-B14F-4D97-AF65-F5344CB8AC3E}">
        <p14:creationId xmlns:p14="http://schemas.microsoft.com/office/powerpoint/2010/main" val="111038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Pool Safely </a:t>
            </a:r>
            <a:r>
              <a:rPr lang="en-US" b="1" dirty="0"/>
              <a:t>Messaging - Outreach</a:t>
            </a:r>
            <a:endParaRPr lang="en-US" b="1" i="1" dirty="0"/>
          </a:p>
        </p:txBody>
      </p:sp>
      <p:sp>
        <p:nvSpPr>
          <p:cNvPr id="3" name="Content Placeholder 2"/>
          <p:cNvSpPr>
            <a:spLocks noGrp="1"/>
          </p:cNvSpPr>
          <p:nvPr>
            <p:ph idx="1"/>
          </p:nvPr>
        </p:nvSpPr>
        <p:spPr>
          <a:xfrm>
            <a:off x="413951" y="1524000"/>
            <a:ext cx="5486400" cy="4525963"/>
          </a:xfrm>
        </p:spPr>
        <p:txBody>
          <a:bodyPr/>
          <a:lstStyle/>
          <a:p>
            <a:pPr lvl="0"/>
            <a:r>
              <a:rPr lang="en-US" dirty="0"/>
              <a:t>The </a:t>
            </a:r>
            <a:r>
              <a:rPr lang="en-US" i="1" dirty="0"/>
              <a:t>Pool Safely</a:t>
            </a:r>
            <a:r>
              <a:rPr lang="en-US" dirty="0"/>
              <a:t> campaign is reaching out to African American and Hispanic children and their families.  </a:t>
            </a:r>
          </a:p>
          <a:p>
            <a:pPr lvl="1"/>
            <a:r>
              <a:rPr lang="en-US" dirty="0"/>
              <a:t>Research shows that 64 percent of African American children and 45 percent of Hispanic children have no/low swimming ability. </a:t>
            </a:r>
          </a:p>
          <a:p>
            <a:endParaRPr lang="en-US" dirty="0"/>
          </a:p>
        </p:txBody>
      </p:sp>
      <p:pic>
        <p:nvPicPr>
          <p:cNvPr id="5" name="Picture 4">
            <a:extLst>
              <a:ext uri="{FF2B5EF4-FFF2-40B4-BE49-F238E27FC236}">
                <a16:creationId xmlns:a16="http://schemas.microsoft.com/office/drawing/2014/main" id="{44CA3671-90CE-41B2-868B-8169FEEE52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63067" y="2427732"/>
            <a:ext cx="3003804" cy="2002536"/>
          </a:xfrm>
          <a:prstGeom prst="rect">
            <a:avLst/>
          </a:prstGeom>
        </p:spPr>
      </p:pic>
    </p:spTree>
    <p:extLst>
      <p:ext uri="{BB962C8B-B14F-4D97-AF65-F5344CB8AC3E}">
        <p14:creationId xmlns:p14="http://schemas.microsoft.com/office/powerpoint/2010/main" val="522705404"/>
      </p:ext>
    </p:extLst>
  </p:cSld>
  <p:clrMapOvr>
    <a:masterClrMapping/>
  </p:clrMapOvr>
</p:sld>
</file>

<file path=ppt/theme/theme1.xml><?xml version="1.0" encoding="utf-8"?>
<a:theme xmlns:a="http://schemas.openxmlformats.org/drawingml/2006/main" name="PS PP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12654</TotalTime>
  <Words>2823</Words>
  <Application>Microsoft Office PowerPoint</Application>
  <PresentationFormat>On-screen Show (4:3)</PresentationFormat>
  <Paragraphs>216</Paragraphs>
  <Slides>37</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PS PPT Theme</vt:lpstr>
      <vt:lpstr>Collaborator Toolkit 2020</vt:lpstr>
      <vt:lpstr>Table of Contents</vt:lpstr>
      <vt:lpstr>MESSAGING</vt:lpstr>
      <vt:lpstr>Pool Safely Campaign Messaging </vt:lpstr>
      <vt:lpstr>Pool Safely Messaging – Simple Steps</vt:lpstr>
      <vt:lpstr>2020 Drowning Data &amp; Messaging</vt:lpstr>
      <vt:lpstr>Pool Safely Messaging - Pledge</vt:lpstr>
      <vt:lpstr>Olympians who have taken the Pledge</vt:lpstr>
      <vt:lpstr>Pool Safely Messaging - Outreach</vt:lpstr>
      <vt:lpstr>New PSA</vt:lpstr>
      <vt:lpstr>New PSA: Gills and Fins</vt:lpstr>
      <vt:lpstr>Ask the experts</vt:lpstr>
      <vt:lpstr>Ask the Experts</vt:lpstr>
      <vt:lpstr>SOCIAL MEDIA </vt:lpstr>
      <vt:lpstr>Pool Safely Hashtags</vt:lpstr>
      <vt:lpstr>Follow Pool Safely on Instagram!</vt:lpstr>
      <vt:lpstr>Sample Social Media Posts: Twitter</vt:lpstr>
      <vt:lpstr>Sample Social Media Posts: Twitter</vt:lpstr>
      <vt:lpstr>Sample Social Media Posts: Twitter</vt:lpstr>
      <vt:lpstr>Sample Social Media Posts: Facebook</vt:lpstr>
      <vt:lpstr>Sample Social Media Posts: Spanish</vt:lpstr>
      <vt:lpstr>Take and Share a #SafetySelfie!</vt:lpstr>
      <vt:lpstr>Sample Collaborator Safety Selfies</vt:lpstr>
      <vt:lpstr>Visual/ Logo Library</vt:lpstr>
      <vt:lpstr>Visual/Logo Library </vt:lpstr>
      <vt:lpstr>PowerPoint Presentation</vt:lpstr>
      <vt:lpstr>PowerPoint Presentation</vt:lpstr>
      <vt:lpstr>RESOURCES </vt:lpstr>
      <vt:lpstr>The Pool Safely Pledge</vt:lpstr>
      <vt:lpstr>To watch the Pool Safely song video by Laurie Berkner: http://bit.ly/LBPSsong  </vt:lpstr>
      <vt:lpstr>The Adventures of Splish &amp; Splash </vt:lpstr>
      <vt:lpstr>To watch a video featuring Tia Mowry sharing Pool Safely tips: https://www.poolsafely.gov/blog/behind-the-scenes-tia-mowry-urges-families-to-pool-safely-in-new-video/  </vt:lpstr>
      <vt:lpstr>To get a list of customized water safety materials tailored to you: https://www.poolsafely.gov/blog/how-can-we-help-you-save-a-life-introducing-the-new-s-w-i-m-tool/  </vt:lpstr>
      <vt:lpstr>Pool Safely Blog</vt:lpstr>
      <vt:lpstr>Materials Catalog</vt:lpstr>
      <vt:lpstr>Contact information </vt:lpstr>
      <vt:lpstr>Keep in touch with Pool Safely!</vt:lpstr>
    </vt:vector>
  </TitlesOfParts>
  <Company>Widmeyer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Walsh</dc:creator>
  <cp:lastModifiedBy>Christine Lofgren</cp:lastModifiedBy>
  <cp:revision>368</cp:revision>
  <cp:lastPrinted>2015-07-29T19:39:10Z</cp:lastPrinted>
  <dcterms:created xsi:type="dcterms:W3CDTF">2015-07-29T14:06:14Z</dcterms:created>
  <dcterms:modified xsi:type="dcterms:W3CDTF">2020-09-22T15:38:17Z</dcterms:modified>
</cp:coreProperties>
</file>