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thjeWZ+3qe9scnmmBfqKMAtjO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292" y="3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5296"/>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5296"/>
          </a:xfrm>
          <a:prstGeom prst="rect">
            <a:avLst/>
          </a:prstGeom>
          <a:noFill/>
          <a:ln>
            <a:noFill/>
          </a:ln>
        </p:spPr>
        <p:txBody>
          <a:bodyPr spcFirstLastPara="1" wrap="square" lIns="93275" tIns="46625" rIns="93275" bIns="466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5296"/>
          </a:xfrm>
          <a:prstGeom prst="rect">
            <a:avLst/>
          </a:prstGeom>
          <a:noFill/>
          <a:ln>
            <a:noFill/>
          </a:ln>
        </p:spPr>
        <p:txBody>
          <a:bodyPr spcFirstLastPara="1" wrap="square" lIns="93275" tIns="46625" rIns="93275" bIns="466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40" name="Google Shape;140;p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07" name="Google Shape;207;p10: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14" name="Google Shape;214;p1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29" name="Google Shape;229;p1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36" name="Google Shape;236;p1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53" name="Google Shape;253;p1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64" name="Google Shape;264;p1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73" name="Google Shape;273;p17: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82" name="Google Shape;282;p18: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48" name="Google Shape;148;p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88" name="Google Shape;288;p19: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95" name="Google Shape;295;p2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02" name="Google Shape;302;p2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11" name="Google Shape;311;p2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23" name="Google Shape;323;p24: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36" name="Google Shape;336;p2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43" name="Google Shape;343;p2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7: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51" name="Google Shape;351;p27: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8: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60" name="Google Shape;360;p28: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9: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9: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68" name="Google Shape;368;p29: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75" name="Google Shape;375;p30: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86" name="Google Shape;386;p3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97" name="Google Shape;397;p3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404" name="Google Shape;404;p3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62" name="Google Shape;162;p4: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69" name="Google Shape;169;p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76" name="Google Shape;176;p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83" name="Google Shape;183;p7: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91" name="Google Shape;191;p8: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5" descr="2F74D827-3C77-4DA7-BD46-8537F0931520@widmeyer"/>
          <p:cNvPicPr preferRelativeResize="0"/>
          <p:nvPr/>
        </p:nvPicPr>
        <p:blipFill rotWithShape="1">
          <a:blip r:embed="rId2">
            <a:alphaModFix/>
          </a:blip>
          <a:srcRect/>
          <a:stretch/>
        </p:blipFill>
        <p:spPr>
          <a:xfrm>
            <a:off x="0" y="5705475"/>
            <a:ext cx="4191000" cy="1152525"/>
          </a:xfrm>
          <a:prstGeom prst="rect">
            <a:avLst/>
          </a:prstGeom>
          <a:noFill/>
          <a:ln>
            <a:noFill/>
          </a:ln>
        </p:spPr>
      </p:pic>
      <p:pic>
        <p:nvPicPr>
          <p:cNvPr id="22" name="Google Shape;22;p35" descr="2F74D827-3C77-4DA7-BD46-8537F0931520@widmeyer"/>
          <p:cNvPicPr preferRelativeResize="0"/>
          <p:nvPr/>
        </p:nvPicPr>
        <p:blipFill rotWithShape="1">
          <a:blip r:embed="rId2">
            <a:alphaModFix/>
          </a:blip>
          <a:srcRect/>
          <a:stretch/>
        </p:blipFill>
        <p:spPr>
          <a:xfrm>
            <a:off x="4191000" y="5705475"/>
            <a:ext cx="4191000" cy="1152525"/>
          </a:xfrm>
          <a:prstGeom prst="rect">
            <a:avLst/>
          </a:prstGeom>
          <a:noFill/>
          <a:ln>
            <a:noFill/>
          </a:ln>
        </p:spPr>
      </p:pic>
      <p:pic>
        <p:nvPicPr>
          <p:cNvPr id="23" name="Google Shape;23;p35" descr="2F74D827-3C77-4DA7-BD46-8537F0931520@widmeyer"/>
          <p:cNvPicPr preferRelativeResize="0"/>
          <p:nvPr/>
        </p:nvPicPr>
        <p:blipFill rotWithShape="1">
          <a:blip r:embed="rId2">
            <a:alphaModFix/>
          </a:blip>
          <a:srcRect/>
          <a:stretch/>
        </p:blipFill>
        <p:spPr>
          <a:xfrm>
            <a:off x="4953000" y="5705475"/>
            <a:ext cx="4191000" cy="1152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44"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124" name="Google Shape;124;p44"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125" name="Google Shape;125;p44"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126" name="Google Shape;126;p44"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127" name="Google Shape;127;p44"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128" name="Google Shape;128;p44"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129" name="Google Shape;129;p44"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130" name="Google Shape;130;p44"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6"/>
          <p:cNvSpPr txBox="1"/>
          <p:nvPr/>
        </p:nvSpPr>
        <p:spPr>
          <a:xfrm>
            <a:off x="6553200" y="617220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Calibri"/>
                <a:ea typeface="Calibri"/>
                <a:cs typeface="Calibri"/>
                <a:sym typeface="Calibri"/>
              </a:rPr>
              <a:t>‹#›</a:t>
            </a:fld>
            <a:endParaRPr sz="1200" b="0" i="0" u="none" strike="noStrike" cap="none">
              <a:solidFill>
                <a:srgbClr val="898989"/>
              </a:solidFill>
              <a:latin typeface="Calibri"/>
              <a:ea typeface="Calibri"/>
              <a:cs typeface="Calibri"/>
              <a:sym typeface="Calibri"/>
            </a:endParaRPr>
          </a:p>
        </p:txBody>
      </p:sp>
      <p:pic>
        <p:nvPicPr>
          <p:cNvPr id="31" name="Google Shape;31;p36"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32" name="Google Shape;32;p36"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33" name="Google Shape;33;p36"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34" name="Google Shape;34;p36"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35" name="Google Shape;35;p36"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36" name="Google Shape;36;p36"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37" name="Google Shape;37;p36"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38" name="Google Shape;38;p36"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2" name="Google Shape;4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37"/>
          <p:cNvSpPr txBox="1"/>
          <p:nvPr/>
        </p:nvSpPr>
        <p:spPr>
          <a:xfrm>
            <a:off x="6553200" y="617220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Calibri"/>
                <a:ea typeface="Calibri"/>
                <a:cs typeface="Calibri"/>
                <a:sym typeface="Calibri"/>
              </a:rPr>
              <a:t>‹#›</a:t>
            </a:fld>
            <a:endParaRPr sz="1200" b="0" i="0" u="none" strike="noStrike" cap="none">
              <a:solidFill>
                <a:srgbClr val="898989"/>
              </a:solidFill>
              <a:latin typeface="Calibri"/>
              <a:ea typeface="Calibri"/>
              <a:cs typeface="Calibri"/>
              <a:sym typeface="Calibri"/>
            </a:endParaRPr>
          </a:p>
        </p:txBody>
      </p:sp>
      <p:pic>
        <p:nvPicPr>
          <p:cNvPr id="46" name="Google Shape;46;p37"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47" name="Google Shape;47;p37"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48" name="Google Shape;48;p37"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49" name="Google Shape;49;p37"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50" name="Google Shape;50;p37"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51" name="Google Shape;51;p37"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52" name="Google Shape;52;p37"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53" name="Google Shape;53;p37"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38"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60" name="Google Shape;60;p38"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61" name="Google Shape;61;p38"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62" name="Google Shape;62;p38"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63" name="Google Shape;63;p38"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64" name="Google Shape;64;p38"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65" name="Google Shape;65;p38"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66" name="Google Shape;66;p38"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0" name="Google Shape;70;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1" name="Google Shape;7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39"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75" name="Google Shape;75;p39"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76" name="Google Shape;76;p39"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77" name="Google Shape;77;p39"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78" name="Google Shape;78;p39"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79" name="Google Shape;79;p39"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80" name="Google Shape;80;p39"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81" name="Google Shape;81;p39"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6" name="Google Shape;86;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40" descr="2F74D827-3C77-4DA7-BD46-8537F0931520@widmeyer"/>
          <p:cNvPicPr preferRelativeResize="0"/>
          <p:nvPr/>
        </p:nvPicPr>
        <p:blipFill rotWithShape="1">
          <a:blip r:embed="rId2">
            <a:alphaModFix/>
          </a:blip>
          <a:srcRect/>
          <a:stretch/>
        </p:blipFill>
        <p:spPr>
          <a:xfrm>
            <a:off x="0" y="6459538"/>
            <a:ext cx="1447800" cy="398462"/>
          </a:xfrm>
          <a:prstGeom prst="rect">
            <a:avLst/>
          </a:prstGeom>
          <a:noFill/>
          <a:ln>
            <a:noFill/>
          </a:ln>
        </p:spPr>
      </p:pic>
      <p:pic>
        <p:nvPicPr>
          <p:cNvPr id="92" name="Google Shape;92;p40" descr="2F74D827-3C77-4DA7-BD46-8537F0931520@widmeyer"/>
          <p:cNvPicPr preferRelativeResize="0"/>
          <p:nvPr/>
        </p:nvPicPr>
        <p:blipFill rotWithShape="1">
          <a:blip r:embed="rId2">
            <a:alphaModFix/>
          </a:blip>
          <a:srcRect/>
          <a:stretch/>
        </p:blipFill>
        <p:spPr>
          <a:xfrm>
            <a:off x="1447800" y="6459538"/>
            <a:ext cx="1447800" cy="398462"/>
          </a:xfrm>
          <a:prstGeom prst="rect">
            <a:avLst/>
          </a:prstGeom>
          <a:noFill/>
          <a:ln>
            <a:noFill/>
          </a:ln>
        </p:spPr>
      </p:pic>
      <p:pic>
        <p:nvPicPr>
          <p:cNvPr id="93" name="Google Shape;93;p40" descr="2F74D827-3C77-4DA7-BD46-8537F0931520@widmeyer"/>
          <p:cNvPicPr preferRelativeResize="0"/>
          <p:nvPr/>
        </p:nvPicPr>
        <p:blipFill rotWithShape="1">
          <a:blip r:embed="rId2">
            <a:alphaModFix/>
          </a:blip>
          <a:srcRect/>
          <a:stretch/>
        </p:blipFill>
        <p:spPr>
          <a:xfrm>
            <a:off x="2895600" y="6459538"/>
            <a:ext cx="1447800" cy="398462"/>
          </a:xfrm>
          <a:prstGeom prst="rect">
            <a:avLst/>
          </a:prstGeom>
          <a:noFill/>
          <a:ln>
            <a:noFill/>
          </a:ln>
        </p:spPr>
      </p:pic>
      <p:pic>
        <p:nvPicPr>
          <p:cNvPr id="94" name="Google Shape;94;p40" descr="2F74D827-3C77-4DA7-BD46-8537F0931520@widmeyer"/>
          <p:cNvPicPr preferRelativeResize="0"/>
          <p:nvPr/>
        </p:nvPicPr>
        <p:blipFill rotWithShape="1">
          <a:blip r:embed="rId2">
            <a:alphaModFix/>
          </a:blip>
          <a:srcRect/>
          <a:stretch/>
        </p:blipFill>
        <p:spPr>
          <a:xfrm>
            <a:off x="4343400" y="6459538"/>
            <a:ext cx="1447800" cy="398462"/>
          </a:xfrm>
          <a:prstGeom prst="rect">
            <a:avLst/>
          </a:prstGeom>
          <a:noFill/>
          <a:ln>
            <a:noFill/>
          </a:ln>
        </p:spPr>
      </p:pic>
      <p:pic>
        <p:nvPicPr>
          <p:cNvPr id="95" name="Google Shape;95;p40" descr="2F74D827-3C77-4DA7-BD46-8537F0931520@widmeyer"/>
          <p:cNvPicPr preferRelativeResize="0"/>
          <p:nvPr/>
        </p:nvPicPr>
        <p:blipFill rotWithShape="1">
          <a:blip r:embed="rId2">
            <a:alphaModFix/>
          </a:blip>
          <a:srcRect/>
          <a:stretch/>
        </p:blipFill>
        <p:spPr>
          <a:xfrm>
            <a:off x="5791200" y="6459538"/>
            <a:ext cx="1447800" cy="398462"/>
          </a:xfrm>
          <a:prstGeom prst="rect">
            <a:avLst/>
          </a:prstGeom>
          <a:noFill/>
          <a:ln>
            <a:noFill/>
          </a:ln>
        </p:spPr>
      </p:pic>
      <p:pic>
        <p:nvPicPr>
          <p:cNvPr id="96" name="Google Shape;96;p40" descr="2F74D827-3C77-4DA7-BD46-8537F0931520@widmeyer"/>
          <p:cNvPicPr preferRelativeResize="0"/>
          <p:nvPr/>
        </p:nvPicPr>
        <p:blipFill rotWithShape="1">
          <a:blip r:embed="rId2">
            <a:alphaModFix/>
          </a:blip>
          <a:srcRect/>
          <a:stretch/>
        </p:blipFill>
        <p:spPr>
          <a:xfrm>
            <a:off x="7239000" y="6459538"/>
            <a:ext cx="1447800" cy="398462"/>
          </a:xfrm>
          <a:prstGeom prst="rect">
            <a:avLst/>
          </a:prstGeom>
          <a:noFill/>
          <a:ln>
            <a:noFill/>
          </a:ln>
        </p:spPr>
      </p:pic>
      <p:pic>
        <p:nvPicPr>
          <p:cNvPr id="97" name="Google Shape;97;p40" descr="2F74D827-3C77-4DA7-BD46-8537F0931520@widmeyer"/>
          <p:cNvPicPr preferRelativeResize="0"/>
          <p:nvPr/>
        </p:nvPicPr>
        <p:blipFill rotWithShape="1">
          <a:blip r:embed="rId2">
            <a:alphaModFix/>
          </a:blip>
          <a:srcRect r="68420"/>
          <a:stretch/>
        </p:blipFill>
        <p:spPr>
          <a:xfrm>
            <a:off x="8686800" y="6459538"/>
            <a:ext cx="457200" cy="398462"/>
          </a:xfrm>
          <a:prstGeom prst="rect">
            <a:avLst/>
          </a:prstGeom>
          <a:noFill/>
          <a:ln>
            <a:noFill/>
          </a:ln>
        </p:spPr>
      </p:pic>
      <p:pic>
        <p:nvPicPr>
          <p:cNvPr id="98" name="Google Shape;98;p40" descr="PS_logo.png"/>
          <p:cNvPicPr preferRelativeResize="0"/>
          <p:nvPr/>
        </p:nvPicPr>
        <p:blipFill rotWithShape="1">
          <a:blip r:embed="rId3">
            <a:alphaModFix/>
          </a:blip>
          <a:srcRect/>
          <a:stretch/>
        </p:blipFill>
        <p:spPr>
          <a:xfrm>
            <a:off x="457200" y="5943600"/>
            <a:ext cx="715963" cy="498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6" name="Google Shape;106;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7" name="Google Shape;10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4" name="Google Shape;11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VRlzEPG1EpE&amp;list=PLNod1nEchwlpFnJsknTsd8huUNwsifrgP&amp;index=12&amp;t=0s" TargetMode="External"/><Relationship Id="rId13" Type="http://schemas.openxmlformats.org/officeDocument/2006/relationships/hyperlink" Target="mailto:PoolSafely@cpsc.gov" TargetMode="External"/><Relationship Id="rId3" Type="http://schemas.openxmlformats.org/officeDocument/2006/relationships/hyperlink" Target="https://www.cpsc.gov/s3fs-public/2020-Submersion-Report-4-29-20.pdf" TargetMode="External"/><Relationship Id="rId7" Type="http://schemas.openxmlformats.org/officeDocument/2006/relationships/hyperlink" Target="https://www.youtube.com/watch?v=zjhMLIu-GsY&amp;list=PLNod1nEchwlpFnJsknTsd8huUNwsifrgP&amp;index=15&amp;t=0s" TargetMode="External"/><Relationship Id="rId12" Type="http://schemas.openxmlformats.org/officeDocument/2006/relationships/hyperlink" Target="https://www.youtube.com/channel/UCCZWg4xR2Xbb9qK2aq2cJ4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6UJOruYp2Us&amp;list=PLNod1nEchwlpFnJsknTsd8huUNwsifrgP&amp;index=5&amp;t=0s" TargetMode="External"/><Relationship Id="rId11" Type="http://schemas.openxmlformats.org/officeDocument/2006/relationships/hyperlink" Target="https://www.youtube.com/watch?v=wNAZpvjuf4g&amp;list=PLNod1nEchwlpFnJsknTsd8huUNwsifrgP&amp;index=18&amp;t=0s" TargetMode="External"/><Relationship Id="rId5" Type="http://schemas.openxmlformats.org/officeDocument/2006/relationships/image" Target="../media/image8.png"/><Relationship Id="rId10" Type="http://schemas.openxmlformats.org/officeDocument/2006/relationships/hyperlink" Target="https://youtu.be/i1zvTEHdx5s" TargetMode="External"/><Relationship Id="rId4" Type="http://schemas.openxmlformats.org/officeDocument/2006/relationships/hyperlink" Target="https://www.youtube.com/playlist?list=PLNod1nEchwlpFnJsknTsd8huUNwsifrgP" TargetMode="External"/><Relationship Id="rId9" Type="http://schemas.openxmlformats.org/officeDocument/2006/relationships/hyperlink" Target="https://www.youtube.com/watch?v=kShyA4Py0Ho&amp;list=PLNod1nEchwlpFnJsknTsd8huUNwsifrgP&amp;index=7&amp;t=0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oolsafely.gov/news/pool-safely-sto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poolsafely@finnpartners.com" TargetMode="External"/><Relationship Id="rId4" Type="http://schemas.openxmlformats.org/officeDocument/2006/relationships/hyperlink" Target="https://urldefense.proofpoint.com/v2/url?u=https-3A__www.poolsafely.gov_press-2Dkit_&amp;d=DwMFaQ&amp;c=gOrgfQB8xVH7F0lP7MQhi8CyVXMBvYqNyP3LuSSb8Lw&amp;r=l9dodeKZKS1K6q2f6qXmJNvHkCxsMnrAywwABgRowTJLy5H35mgYVL60VWtvYVJF&amp;m=bRiNJE4x87uDVMbirTjShra-C7IWTHvNu0-K5C7rQvY&amp;s=lsvKeLEdFZqmS6JfpFg29sDt9mYrkq6dc4VmBw5qilk&amp;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stagram.com/poolsafel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bit.ly/2jJL5t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hyperlink" Target="http://bit.ly/2FLMm1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t.ly/2nKM8ej"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hyperlink" Target="http://bit.ly/2hHRzt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it.ly/3cv2Jv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bit.ly/2hHRzt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poolsafel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bit.ly/2jJL5tj" TargetMode="External"/><Relationship Id="rId4" Type="http://schemas.openxmlformats.org/officeDocument/2006/relationships/hyperlink" Target="https://bit.ly/3bkYu5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it.ly/2jR4Sc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bit.ly/2jJL5tj" TargetMode="External"/><Relationship Id="rId4" Type="http://schemas.openxmlformats.org/officeDocument/2006/relationships/hyperlink" Target="https://bit.ly/2m0Pid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bit.ly/LBPSson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hyperlink" Target="http://www.poolsafely.gov/parents/kids-corne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www.poolsafely.gov/blog/behind-the-scenes-tia-mowry-urges-families-to-pool-safely-in-new-video/"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www.poolsafely.gov/blog/how-can-we-help-you-save-a-life-introducing-the-new-s-w-i-m-too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poolsafely.gov/blog/" TargetMode="External"/><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https://www.poolsafely.gov/educational-materials-catalog/" TargetMode="External"/><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poolsafel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poolsafely@cpsc.gov" TargetMode="External"/><Relationship Id="rId5" Type="http://schemas.openxmlformats.org/officeDocument/2006/relationships/hyperlink" Target="https://www.facebook.com/poolsafely/" TargetMode="External"/><Relationship Id="rId4" Type="http://schemas.openxmlformats.org/officeDocument/2006/relationships/hyperlink" Target="https://www.instagram.com/poolsafel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it.ly/3hUKul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bit.ly/3ckz5c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623354" y="165396"/>
            <a:ext cx="6629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Collaborator Toolkit</a:t>
            </a:r>
            <a:br>
              <a:rPr lang="en-US" b="1"/>
            </a:br>
            <a:r>
              <a:rPr lang="en-US" b="1"/>
              <a:t>2021</a:t>
            </a:r>
            <a:endParaRPr/>
          </a:p>
        </p:txBody>
      </p:sp>
      <p:pic>
        <p:nvPicPr>
          <p:cNvPr id="143" name="Google Shape;143;p1"/>
          <p:cNvPicPr preferRelativeResize="0"/>
          <p:nvPr/>
        </p:nvPicPr>
        <p:blipFill rotWithShape="1">
          <a:blip r:embed="rId3">
            <a:alphaModFix/>
          </a:blip>
          <a:srcRect/>
          <a:stretch/>
        </p:blipFill>
        <p:spPr>
          <a:xfrm>
            <a:off x="152400" y="152400"/>
            <a:ext cx="2400300" cy="1600200"/>
          </a:xfrm>
          <a:prstGeom prst="rect">
            <a:avLst/>
          </a:prstGeom>
          <a:noFill/>
          <a:ln>
            <a:noFill/>
          </a:ln>
        </p:spPr>
      </p:pic>
      <p:pic>
        <p:nvPicPr>
          <p:cNvPr id="144" name="Google Shape;144;p1" descr="A collage of two people in a pool&#10;&#10;Description automatically generated with low confidence"/>
          <p:cNvPicPr preferRelativeResize="0"/>
          <p:nvPr/>
        </p:nvPicPr>
        <p:blipFill rotWithShape="1">
          <a:blip r:embed="rId4">
            <a:alphaModFix/>
          </a:blip>
          <a:srcRect/>
          <a:stretch/>
        </p:blipFill>
        <p:spPr>
          <a:xfrm>
            <a:off x="2071596" y="1611975"/>
            <a:ext cx="5000807" cy="40003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ASK THE EXPERTS and </a:t>
            </a:r>
            <a:r>
              <a:rPr lang="en-US" i="1"/>
              <a:t>Pool Safely</a:t>
            </a:r>
            <a:r>
              <a:rPr lang="en-US"/>
              <a:t> STORIES</a:t>
            </a:r>
            <a:endParaRPr/>
          </a:p>
        </p:txBody>
      </p:sp>
      <p:sp>
        <p:nvSpPr>
          <p:cNvPr id="210" name="Google Shape;210;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304800" y="-22509"/>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Ask the Experts</a:t>
            </a:r>
            <a:endParaRPr/>
          </a:p>
        </p:txBody>
      </p:sp>
      <p:sp>
        <p:nvSpPr>
          <p:cNvPr id="217" name="Google Shape;217;p11"/>
          <p:cNvSpPr txBox="1">
            <a:spLocks noGrp="1"/>
          </p:cNvSpPr>
          <p:nvPr>
            <p:ph type="body" idx="1"/>
          </p:nvPr>
        </p:nvSpPr>
        <p:spPr>
          <a:xfrm>
            <a:off x="277837" y="850039"/>
            <a:ext cx="5083126" cy="337530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0000FF"/>
              </a:buClr>
              <a:buSzPct val="94736"/>
              <a:buNone/>
            </a:pPr>
            <a:r>
              <a:rPr lang="en-US" sz="1900" u="sng">
                <a:solidFill>
                  <a:srgbClr val="0000FF"/>
                </a:solidFill>
                <a:hlinkClick r:id="rId3">
                  <a:extLst>
                    <a:ext uri="{A12FA001-AC4F-418D-AE19-62706E023703}">
                      <ahyp:hlinkClr xmlns:ahyp="http://schemas.microsoft.com/office/drawing/2018/hyperlinkcolor" val="tx"/>
                    </a:ext>
                  </a:extLst>
                </a:hlinkClick>
              </a:rPr>
              <a:t>New data</a:t>
            </a:r>
            <a:r>
              <a:rPr lang="en-US" sz="1900"/>
              <a:t> from CPSC’s 2020 submersion and entrapment report shows that drownings are on the rise, with 71 percent of fatal drowning incidents occurring at residential locations. </a:t>
            </a:r>
            <a:endParaRPr sz="1900"/>
          </a:p>
          <a:p>
            <a:pPr marL="0" lvl="0" indent="0" algn="l" rtl="0">
              <a:lnSpc>
                <a:spcPct val="100000"/>
              </a:lnSpc>
              <a:spcBef>
                <a:spcPts val="360"/>
              </a:spcBef>
              <a:spcAft>
                <a:spcPts val="0"/>
              </a:spcAft>
              <a:buClr>
                <a:schemeClr val="dk1"/>
              </a:buClr>
              <a:buSzPct val="94736"/>
              <a:buNone/>
            </a:pPr>
            <a:endParaRPr sz="1900"/>
          </a:p>
          <a:p>
            <a:pPr marL="0" lvl="0" indent="0" algn="l" rtl="0">
              <a:lnSpc>
                <a:spcPct val="100000"/>
              </a:lnSpc>
              <a:spcBef>
                <a:spcPts val="360"/>
              </a:spcBef>
              <a:spcAft>
                <a:spcPts val="0"/>
              </a:spcAft>
              <a:buClr>
                <a:schemeClr val="dk1"/>
              </a:buClr>
              <a:buSzPct val="94736"/>
              <a:buNone/>
            </a:pPr>
            <a:r>
              <a:rPr lang="en-US" sz="1900"/>
              <a:t>In response, </a:t>
            </a:r>
            <a:r>
              <a:rPr lang="en-US" sz="1900" i="1"/>
              <a:t>Pool Safely</a:t>
            </a:r>
            <a:r>
              <a:rPr lang="en-US" sz="1900"/>
              <a:t> launched the </a:t>
            </a:r>
            <a:r>
              <a:rPr lang="en-US" sz="1900" b="1" u="sng">
                <a:solidFill>
                  <a:schemeClr val="hlink"/>
                </a:solidFill>
                <a:hlinkClick r:id="rId4"/>
              </a:rPr>
              <a:t>Ask the Experts video series</a:t>
            </a:r>
            <a:r>
              <a:rPr lang="en-US" sz="1900"/>
              <a:t>. Collaborating with our community of drowning-prevention experts, advocates and Olympians, each video features advice about how to </a:t>
            </a:r>
            <a:r>
              <a:rPr lang="en-US" sz="1900" i="1"/>
              <a:t>Pool Safely </a:t>
            </a:r>
            <a:r>
              <a:rPr lang="en-US" sz="1900"/>
              <a:t>at home, or anywhere you’re spending time in or around water.</a:t>
            </a:r>
            <a:endParaRPr sz="1900"/>
          </a:p>
          <a:p>
            <a:pPr marL="342900" lvl="0" indent="-228600" algn="l" rtl="0">
              <a:spcBef>
                <a:spcPts val="360"/>
              </a:spcBef>
              <a:spcAft>
                <a:spcPts val="0"/>
              </a:spcAft>
              <a:buClr>
                <a:schemeClr val="dk1"/>
              </a:buClr>
              <a:buSzPct val="100000"/>
              <a:buNone/>
            </a:pPr>
            <a:endParaRPr sz="1800"/>
          </a:p>
          <a:p>
            <a:pPr marL="0" lvl="0" indent="0" algn="l" rtl="0">
              <a:spcBef>
                <a:spcPts val="360"/>
              </a:spcBef>
              <a:spcAft>
                <a:spcPts val="0"/>
              </a:spcAft>
              <a:buClr>
                <a:schemeClr val="dk1"/>
              </a:buClr>
              <a:buSzPct val="100000"/>
              <a:buNone/>
            </a:pPr>
            <a:endParaRPr sz="1800"/>
          </a:p>
        </p:txBody>
      </p:sp>
      <p:pic>
        <p:nvPicPr>
          <p:cNvPr id="218" name="Google Shape;218;p11"/>
          <p:cNvPicPr preferRelativeResize="0"/>
          <p:nvPr/>
        </p:nvPicPr>
        <p:blipFill rotWithShape="1">
          <a:blip r:embed="rId5">
            <a:alphaModFix/>
          </a:blip>
          <a:srcRect/>
          <a:stretch/>
        </p:blipFill>
        <p:spPr>
          <a:xfrm>
            <a:off x="5989650" y="1302785"/>
            <a:ext cx="2922563" cy="2922563"/>
          </a:xfrm>
          <a:prstGeom prst="rect">
            <a:avLst/>
          </a:prstGeom>
          <a:noFill/>
          <a:ln>
            <a:noFill/>
          </a:ln>
        </p:spPr>
      </p:pic>
      <p:sp>
        <p:nvSpPr>
          <p:cNvPr id="219" name="Google Shape;219;p11"/>
          <p:cNvSpPr txBox="1"/>
          <p:nvPr/>
        </p:nvSpPr>
        <p:spPr>
          <a:xfrm>
            <a:off x="396274" y="3429000"/>
            <a:ext cx="55440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series includes tips from U.S. Olympians such as </a:t>
            </a: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Rowdy Gaines </a:t>
            </a:r>
            <a:r>
              <a:rPr lang="en-US" sz="1800">
                <a:solidFill>
                  <a:schemeClr val="dk1"/>
                </a:solidFill>
                <a:latin typeface="Calibri"/>
                <a:ea typeface="Calibri"/>
                <a:cs typeface="Calibri"/>
                <a:sym typeface="Calibri"/>
              </a:rPr>
              <a:t>and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Maritza McClendon</a:t>
            </a:r>
            <a:r>
              <a:rPr lang="en-US" sz="1800">
                <a:solidFill>
                  <a:schemeClr val="dk1"/>
                </a:solidFill>
                <a:latin typeface="Calibri"/>
                <a:ea typeface="Calibri"/>
                <a:cs typeface="Calibri"/>
                <a:sym typeface="Calibri"/>
              </a:rPr>
              <a:t>, and </a:t>
            </a:r>
            <a:r>
              <a:rPr lang="en-US" sz="1800" i="1">
                <a:solidFill>
                  <a:schemeClr val="dk1"/>
                </a:solidFill>
                <a:latin typeface="Calibri"/>
                <a:ea typeface="Calibri"/>
                <a:cs typeface="Calibri"/>
                <a:sym typeface="Calibri"/>
              </a:rPr>
              <a:t>Pool Safely </a:t>
            </a:r>
            <a:r>
              <a:rPr lang="en-US" sz="1800">
                <a:solidFill>
                  <a:schemeClr val="dk1"/>
                </a:solidFill>
                <a:latin typeface="Calibri"/>
                <a:ea typeface="Calibri"/>
                <a:cs typeface="Calibri"/>
                <a:sym typeface="Calibri"/>
              </a:rPr>
              <a:t>collaborators such as the </a:t>
            </a: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American Red Cross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Diversity in Aquatics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Nicole Phelps </a:t>
            </a:r>
            <a:r>
              <a:rPr lang="en-US" sz="1800">
                <a:solidFill>
                  <a:schemeClr val="dk1"/>
                </a:solidFill>
                <a:latin typeface="Calibri"/>
                <a:ea typeface="Calibri"/>
                <a:cs typeface="Calibri"/>
                <a:sym typeface="Calibri"/>
              </a:rPr>
              <a:t>on behalf of the Michael Phelps Foundation, and the </a:t>
            </a:r>
            <a:r>
              <a:rPr lang="en-US" sz="180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U.S. Swim School Association</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Head over to our </a:t>
            </a:r>
            <a:r>
              <a:rPr lang="en-US" sz="1800" u="sng">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YouTube</a:t>
            </a:r>
            <a:r>
              <a:rPr lang="en-US" sz="1800">
                <a:solidFill>
                  <a:schemeClr val="dk1"/>
                </a:solidFill>
                <a:latin typeface="Calibri"/>
                <a:ea typeface="Calibri"/>
                <a:cs typeface="Calibri"/>
                <a:sym typeface="Calibri"/>
              </a:rPr>
              <a:t> page to watch and share the videos. If you’re interested in submitting a video of your own, email </a:t>
            </a:r>
            <a:r>
              <a:rPr lang="en-US" sz="1800" i="1" u="sng">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PoolSafely</a:t>
            </a:r>
            <a:r>
              <a:rPr lang="en-US" sz="1800" u="sng">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@cpsc.gov</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i="1"/>
              <a:t>Pool Safely </a:t>
            </a:r>
            <a:r>
              <a:rPr lang="en-US" b="1"/>
              <a:t>Stories</a:t>
            </a:r>
            <a:endParaRPr/>
          </a:p>
        </p:txBody>
      </p:sp>
      <p:sp>
        <p:nvSpPr>
          <p:cNvPr id="225" name="Google Shape;225;p20"/>
          <p:cNvSpPr txBox="1"/>
          <p:nvPr/>
        </p:nvSpPr>
        <p:spPr>
          <a:xfrm>
            <a:off x="647700" y="1143000"/>
            <a:ext cx="7848600"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Pool Safely </a:t>
            </a:r>
            <a:r>
              <a:rPr lang="en-US" sz="2000">
                <a:solidFill>
                  <a:schemeClr val="dk1"/>
                </a:solidFill>
                <a:latin typeface="Calibri"/>
                <a:ea typeface="Calibri"/>
                <a:cs typeface="Calibri"/>
                <a:sym typeface="Calibri"/>
              </a:rPr>
              <a:t>is creating a database of personal stories related to drowning prevention and water safety from families and organizations, which we’re calling </a:t>
            </a:r>
            <a:r>
              <a:rPr lang="en-US" sz="2000" i="1"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Pool Safely </a:t>
            </a:r>
            <a:r>
              <a:rPr lang="en-US" sz="2000" i="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Stories</a:t>
            </a:r>
            <a:r>
              <a:rPr lang="en-US" sz="2000">
                <a:solidFill>
                  <a:schemeClr val="dk1"/>
                </a:solidFill>
                <a:latin typeface="Calibri"/>
                <a:ea typeface="Calibri"/>
                <a:cs typeface="Calibri"/>
                <a:sym typeface="Calibri"/>
              </a:rPr>
              <a:t>. These stories will help to contextualize data and water safety tips in a way that resonates better with audiences, especially the parents and caregivers we all want to reach with critical safety messages.</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We are inviting all interested collaborators to submit their stories for inclusion in the database, which will be available via the campaign’s </a:t>
            </a:r>
            <a:r>
              <a:rPr lang="en-US" sz="20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online press kit</a:t>
            </a:r>
            <a:r>
              <a:rPr lang="en-US" sz="2000">
                <a:solidFill>
                  <a:schemeClr val="dk1"/>
                </a:solidFill>
                <a:latin typeface="Calibri"/>
                <a:ea typeface="Calibri"/>
                <a:cs typeface="Calibri"/>
                <a:sym typeface="Calibri"/>
              </a:rPr>
              <a:t> and shared on an individual basis with interested reporters.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If you are interested in submitting your story for inclusion in the </a:t>
            </a:r>
            <a:r>
              <a:rPr lang="en-US" sz="2000" i="1">
                <a:solidFill>
                  <a:schemeClr val="dk1"/>
                </a:solidFill>
                <a:latin typeface="Calibri"/>
                <a:ea typeface="Calibri"/>
                <a:cs typeface="Calibri"/>
                <a:sym typeface="Calibri"/>
              </a:rPr>
              <a:t>Pool Safely </a:t>
            </a:r>
            <a:r>
              <a:rPr lang="en-US" sz="2000">
                <a:solidFill>
                  <a:schemeClr val="dk1"/>
                </a:solidFill>
                <a:latin typeface="Calibri"/>
                <a:ea typeface="Calibri"/>
                <a:cs typeface="Calibri"/>
                <a:sym typeface="Calibri"/>
              </a:rPr>
              <a:t>Stories media database, please email </a:t>
            </a:r>
            <a:r>
              <a:rPr lang="en-US" sz="20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poolsafely@finnpartners.com</a:t>
            </a:r>
            <a:r>
              <a:rPr lang="en-US" sz="2000">
                <a:solidFill>
                  <a:schemeClr val="dk1"/>
                </a:solidFill>
                <a:latin typeface="Calibri"/>
                <a:ea typeface="Calibri"/>
                <a:cs typeface="Calibri"/>
                <a:sym typeface="Calibri"/>
              </a:rPr>
              <a:t>.  See example stories from collaborators </a:t>
            </a:r>
            <a:r>
              <a:rPr lang="en-US" sz="20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here</a:t>
            </a:r>
            <a:r>
              <a:rPr lang="en-US" sz="20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SOCIAL MEDIA </a:t>
            </a:r>
            <a:endParaRPr/>
          </a:p>
        </p:txBody>
      </p:sp>
      <p:sp>
        <p:nvSpPr>
          <p:cNvPr id="232" name="Google Shape;232;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663526" y="289718"/>
            <a:ext cx="8229600" cy="8842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i="1"/>
              <a:t>Pool Safely </a:t>
            </a:r>
            <a:r>
              <a:rPr lang="en-US" b="1"/>
              <a:t>Hashtags</a:t>
            </a:r>
            <a:endParaRPr b="1" i="1"/>
          </a:p>
        </p:txBody>
      </p:sp>
      <p:sp>
        <p:nvSpPr>
          <p:cNvPr id="239" name="Google Shape;239;p13"/>
          <p:cNvSpPr txBox="1">
            <a:spLocks noGrp="1"/>
          </p:cNvSpPr>
          <p:nvPr>
            <p:ph type="body" idx="1"/>
          </p:nvPr>
        </p:nvSpPr>
        <p:spPr>
          <a:xfrm>
            <a:off x="457200" y="1600200"/>
            <a:ext cx="80010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Campaign hashtags to use when posting about </a:t>
            </a:r>
            <a:r>
              <a:rPr lang="en-US" i="1" dirty="0"/>
              <a:t>Pool Safely </a:t>
            </a:r>
            <a:r>
              <a:rPr lang="en-US" dirty="0"/>
              <a:t>on social media:</a:t>
            </a:r>
            <a:endParaRPr dirty="0"/>
          </a:p>
          <a:p>
            <a:pPr marL="0" lvl="0" indent="0" algn="l" rtl="0">
              <a:spcBef>
                <a:spcPts val="186"/>
              </a:spcBef>
              <a:spcAft>
                <a:spcPts val="0"/>
              </a:spcAft>
              <a:buClr>
                <a:schemeClr val="dk1"/>
              </a:buClr>
              <a:buSzPct val="100000"/>
              <a:buNone/>
            </a:pPr>
            <a:endParaRPr sz="1200" dirty="0"/>
          </a:p>
          <a:p>
            <a:pPr marL="742950" lvl="1" indent="-285750" algn="l" rtl="0">
              <a:spcBef>
                <a:spcPts val="434"/>
              </a:spcBef>
              <a:spcAft>
                <a:spcPts val="0"/>
              </a:spcAft>
              <a:buClr>
                <a:schemeClr val="dk1"/>
              </a:buClr>
              <a:buSzPct val="100000"/>
              <a:buChar char="–"/>
            </a:pPr>
            <a:r>
              <a:rPr lang="en-US" dirty="0"/>
              <a:t>English:</a:t>
            </a:r>
            <a:endParaRPr dirty="0"/>
          </a:p>
          <a:p>
            <a:pPr marL="1143000" lvl="2" indent="-228600">
              <a:spcBef>
                <a:spcPts val="372"/>
              </a:spcBef>
              <a:buSzPct val="100000"/>
            </a:pPr>
            <a:r>
              <a:rPr lang="en-US" dirty="0"/>
              <a:t>#PoolSafely</a:t>
            </a:r>
          </a:p>
          <a:p>
            <a:pPr marL="1143000" lvl="2" indent="-228600" algn="l" rtl="0">
              <a:spcBef>
                <a:spcPts val="372"/>
              </a:spcBef>
              <a:spcAft>
                <a:spcPts val="0"/>
              </a:spcAft>
              <a:buClr>
                <a:schemeClr val="dk1"/>
              </a:buClr>
              <a:buSzPct val="100000"/>
              <a:buChar char="•"/>
            </a:pPr>
            <a:r>
              <a:rPr lang="en-US" dirty="0"/>
              <a:t>#TakethePledge</a:t>
            </a:r>
            <a:endParaRPr dirty="0"/>
          </a:p>
          <a:p>
            <a:pPr marL="1143000" lvl="2" indent="-228600" algn="l" rtl="0">
              <a:spcBef>
                <a:spcPts val="372"/>
              </a:spcBef>
              <a:spcAft>
                <a:spcPts val="0"/>
              </a:spcAft>
              <a:buClr>
                <a:schemeClr val="dk1"/>
              </a:buClr>
              <a:buSzPct val="100000"/>
              <a:buChar char="•"/>
            </a:pPr>
            <a:r>
              <a:rPr lang="en-US" dirty="0"/>
              <a:t>#SafetySelfie</a:t>
            </a:r>
            <a:endParaRPr dirty="0"/>
          </a:p>
          <a:p>
            <a:pPr marL="1143000" lvl="2" indent="-228600" algn="l" rtl="0">
              <a:spcBef>
                <a:spcPts val="372"/>
              </a:spcBef>
              <a:spcAft>
                <a:spcPts val="0"/>
              </a:spcAft>
              <a:buClr>
                <a:schemeClr val="dk1"/>
              </a:buClr>
              <a:buSzPct val="100000"/>
              <a:buChar char="•"/>
            </a:pPr>
            <a:r>
              <a:rPr lang="en-US" dirty="0"/>
              <a:t>#stopdrowning</a:t>
            </a:r>
            <a:endParaRPr dirty="0"/>
          </a:p>
          <a:p>
            <a:pPr marL="1143000" lvl="2" indent="-228600" algn="l" rtl="0">
              <a:spcBef>
                <a:spcPts val="372"/>
              </a:spcBef>
              <a:spcAft>
                <a:spcPts val="0"/>
              </a:spcAft>
              <a:buClr>
                <a:schemeClr val="dk1"/>
              </a:buClr>
              <a:buSzPct val="100000"/>
              <a:buChar char="•"/>
            </a:pPr>
            <a:r>
              <a:rPr lang="en-US" dirty="0"/>
              <a:t>#WaterSafety</a:t>
            </a:r>
            <a:endParaRPr dirty="0"/>
          </a:p>
          <a:p>
            <a:pPr marL="1143000" lvl="2" indent="-228600" algn="l" rtl="0">
              <a:spcBef>
                <a:spcPts val="372"/>
              </a:spcBef>
              <a:spcAft>
                <a:spcPts val="0"/>
              </a:spcAft>
              <a:buClr>
                <a:schemeClr val="dk1"/>
              </a:buClr>
              <a:buSzPct val="100000"/>
              <a:buChar char="•"/>
            </a:pPr>
            <a:r>
              <a:rPr lang="en-US" dirty="0"/>
              <a:t>PoolSafely365</a:t>
            </a:r>
            <a:endParaRPr dirty="0"/>
          </a:p>
          <a:p>
            <a:pPr marL="1143000" lvl="2" indent="-228600" algn="l" rtl="0">
              <a:spcBef>
                <a:spcPts val="372"/>
              </a:spcBef>
              <a:spcAft>
                <a:spcPts val="0"/>
              </a:spcAft>
              <a:buClr>
                <a:schemeClr val="dk1"/>
              </a:buClr>
              <a:buSzPct val="100000"/>
              <a:buChar char="•"/>
            </a:pPr>
            <a:r>
              <a:rPr lang="en-US" dirty="0"/>
              <a:t>#PledgeItOn</a:t>
            </a:r>
            <a:endParaRPr dirty="0"/>
          </a:p>
          <a:p>
            <a:pPr marL="457200" lvl="1" indent="0" algn="l" rtl="0">
              <a:spcBef>
                <a:spcPts val="186"/>
              </a:spcBef>
              <a:spcAft>
                <a:spcPts val="0"/>
              </a:spcAft>
              <a:buClr>
                <a:schemeClr val="dk1"/>
              </a:buClr>
              <a:buSzPct val="100000"/>
              <a:buNone/>
            </a:pPr>
            <a:endParaRPr sz="1200" dirty="0"/>
          </a:p>
          <a:p>
            <a:pPr marL="742950" lvl="1" indent="-285750" algn="l" rtl="0">
              <a:spcBef>
                <a:spcPts val="434"/>
              </a:spcBef>
              <a:spcAft>
                <a:spcPts val="0"/>
              </a:spcAft>
              <a:buClr>
                <a:schemeClr val="dk1"/>
              </a:buClr>
              <a:buSzPct val="100000"/>
              <a:buChar char="–"/>
            </a:pPr>
            <a:r>
              <a:rPr lang="en-US" dirty="0"/>
              <a:t>Spanish</a:t>
            </a:r>
            <a:endParaRPr dirty="0"/>
          </a:p>
          <a:p>
            <a:pPr marL="1143000" lvl="2" indent="-228600" algn="l" rtl="0">
              <a:spcBef>
                <a:spcPts val="372"/>
              </a:spcBef>
              <a:spcAft>
                <a:spcPts val="0"/>
              </a:spcAft>
              <a:buClr>
                <a:schemeClr val="dk1"/>
              </a:buClr>
              <a:buSzPct val="100000"/>
              <a:buChar char="•"/>
            </a:pPr>
            <a:r>
              <a:rPr lang="en-US" dirty="0"/>
              <a:t>#PiscinaSegura</a:t>
            </a:r>
            <a:endParaRPr dirty="0"/>
          </a:p>
          <a:p>
            <a:pPr marL="1143000" lvl="2" indent="-228600" algn="l" rtl="0">
              <a:spcBef>
                <a:spcPts val="372"/>
              </a:spcBef>
              <a:spcAft>
                <a:spcPts val="0"/>
              </a:spcAft>
              <a:buClr>
                <a:schemeClr val="dk1"/>
              </a:buClr>
              <a:buSzPct val="100000"/>
              <a:buChar char="•"/>
            </a:pPr>
            <a:r>
              <a:rPr lang="en-US" dirty="0"/>
              <a:t>#ComparteLaPromesa</a:t>
            </a:r>
            <a:endParaRPr dirty="0"/>
          </a:p>
          <a:p>
            <a:pPr marL="1143000" lvl="2" indent="-110489" algn="l" rtl="0">
              <a:spcBef>
                <a:spcPts val="372"/>
              </a:spcBef>
              <a:spcAft>
                <a:spcPts val="0"/>
              </a:spcAft>
              <a:buClr>
                <a:schemeClr val="dk1"/>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928760" y="368385"/>
            <a:ext cx="7286479" cy="79013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Follow </a:t>
            </a:r>
            <a:r>
              <a:rPr lang="en-US" b="1" i="1"/>
              <a:t>Pool Safely </a:t>
            </a:r>
            <a:r>
              <a:rPr lang="en-US" b="1"/>
              <a:t>on Instagram!</a:t>
            </a:r>
            <a:endParaRPr/>
          </a:p>
        </p:txBody>
      </p:sp>
      <p:sp>
        <p:nvSpPr>
          <p:cNvPr id="245" name="Google Shape;245;p14"/>
          <p:cNvSpPr txBox="1">
            <a:spLocks noGrp="1"/>
          </p:cNvSpPr>
          <p:nvPr>
            <p:ph type="body" idx="1"/>
          </p:nvPr>
        </p:nvSpPr>
        <p:spPr>
          <a:xfrm>
            <a:off x="202444" y="1293177"/>
            <a:ext cx="8739112" cy="119575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None/>
            </a:pPr>
            <a:r>
              <a:rPr lang="en-US" sz="2100" i="1"/>
              <a:t>Pool Safely </a:t>
            </a:r>
            <a:r>
              <a:rPr lang="en-US" sz="2100"/>
              <a:t>is on Instagram! Follow and tag us </a:t>
            </a:r>
            <a:r>
              <a:rPr lang="en-US" sz="2100" u="sng">
                <a:solidFill>
                  <a:schemeClr val="hlink"/>
                </a:solidFill>
                <a:hlinkClick r:id="rId3"/>
              </a:rPr>
              <a:t>@</a:t>
            </a:r>
            <a:r>
              <a:rPr lang="en-US" sz="2100" i="1" u="sng">
                <a:solidFill>
                  <a:schemeClr val="hlink"/>
                </a:solidFill>
                <a:hlinkClick r:id="rId3"/>
              </a:rPr>
              <a:t>PoolSafely</a:t>
            </a:r>
            <a:r>
              <a:rPr lang="en-US" sz="2100"/>
              <a:t>. </a:t>
            </a:r>
            <a:r>
              <a:rPr lang="en-US" sz="2100" b="0" i="0"/>
              <a:t>Feel free to share any of the below posts on your Instagram page, using any of the images in our visual library (starting on slide 24 of this toolkit).</a:t>
            </a:r>
            <a:endParaRPr sz="2100" i="1"/>
          </a:p>
        </p:txBody>
      </p:sp>
      <p:sp>
        <p:nvSpPr>
          <p:cNvPr id="246" name="Google Shape;246;p14"/>
          <p:cNvSpPr txBox="1"/>
          <p:nvPr/>
        </p:nvSpPr>
        <p:spPr>
          <a:xfrm>
            <a:off x="202444" y="2255447"/>
            <a:ext cx="8179556"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your kids are home and you have a residential pool or spa, make sure you have the proper #layersofprotection including alarms, covers, and gates. Learn more by visiting </a:t>
            </a:r>
            <a:r>
              <a:rPr lang="en-US" sz="1600" i="1">
                <a:solidFill>
                  <a:schemeClr val="dk1"/>
                </a:solidFill>
                <a:latin typeface="Calibri"/>
                <a:ea typeface="Calibri"/>
                <a:cs typeface="Calibri"/>
                <a:sym typeface="Calibri"/>
              </a:rPr>
              <a:t>PoolSafel</a:t>
            </a:r>
            <a:r>
              <a:rPr lang="en-US" sz="1600">
                <a:solidFill>
                  <a:schemeClr val="dk1"/>
                </a:solidFill>
                <a:latin typeface="Calibri"/>
                <a:ea typeface="Calibri"/>
                <a:cs typeface="Calibri"/>
                <a:sym typeface="Calibri"/>
              </a:rPr>
              <a:t>y.gov.</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0" i="0">
                <a:solidFill>
                  <a:schemeClr val="dk1"/>
                </a:solidFill>
                <a:latin typeface="Calibri"/>
                <a:ea typeface="Calibri"/>
                <a:cs typeface="Calibri"/>
                <a:sym typeface="Calibri"/>
              </a:rPr>
              <a:t>-Even if you’re not </a:t>
            </a:r>
            <a:r>
              <a:rPr lang="en-US" sz="1600">
                <a:solidFill>
                  <a:schemeClr val="dk1"/>
                </a:solidFill>
                <a:latin typeface="Calibri"/>
                <a:ea typeface="Calibri"/>
                <a:cs typeface="Calibri"/>
                <a:sym typeface="Calibri"/>
              </a:rPr>
              <a:t>a parent, you should still learn how to #</a:t>
            </a:r>
            <a:r>
              <a:rPr lang="en-US" sz="1600" i="1">
                <a:solidFill>
                  <a:schemeClr val="dk1"/>
                </a:solidFill>
                <a:latin typeface="Calibri"/>
                <a:ea typeface="Calibri"/>
                <a:cs typeface="Calibri"/>
                <a:sym typeface="Calibri"/>
              </a:rPr>
              <a:t>PoolSafely. </a:t>
            </a:r>
            <a:r>
              <a:rPr lang="en-US" sz="1600" b="0" i="0">
                <a:solidFill>
                  <a:schemeClr val="dk1"/>
                </a:solidFill>
                <a:latin typeface="Calibri"/>
                <a:ea typeface="Calibri"/>
                <a:cs typeface="Calibri"/>
                <a:sym typeface="Calibri"/>
              </a:rPr>
              <a:t>Are you a grandparent? A babysitter? A neighbor of someone with a pool, or a pool owner with young kids nearby? If you answered yes to any of these questions, visit </a:t>
            </a:r>
            <a:r>
              <a:rPr lang="en-US" sz="1600" b="0" i="1">
                <a:solidFill>
                  <a:schemeClr val="dk1"/>
                </a:solidFill>
                <a:latin typeface="Calibri"/>
                <a:ea typeface="Calibri"/>
                <a:cs typeface="Calibri"/>
                <a:sym typeface="Calibri"/>
              </a:rPr>
              <a:t>PoolSafely</a:t>
            </a:r>
            <a:r>
              <a:rPr lang="en-US" sz="1600" b="0">
                <a:solidFill>
                  <a:schemeClr val="dk1"/>
                </a:solidFill>
                <a:latin typeface="Calibri"/>
                <a:ea typeface="Calibri"/>
                <a:cs typeface="Calibri"/>
                <a:sym typeface="Calibri"/>
              </a:rPr>
              <a:t>.gov</a:t>
            </a:r>
            <a:r>
              <a:rPr lang="en-US" sz="1600" b="0" i="0">
                <a:solidFill>
                  <a:schemeClr val="dk1"/>
                </a:solidFill>
                <a:latin typeface="Calibri"/>
                <a:ea typeface="Calibri"/>
                <a:cs typeface="Calibri"/>
                <a:sym typeface="Calibri"/>
              </a:rPr>
              <a:t> to learn valuable water safety tips.</a:t>
            </a:r>
            <a:endParaRPr/>
          </a:p>
          <a:p>
            <a:pPr marL="0" marR="0" lvl="0" indent="0" algn="l" rtl="0">
              <a:spcBef>
                <a:spcPts val="0"/>
              </a:spcBef>
              <a:spcAft>
                <a:spcPts val="0"/>
              </a:spcAft>
              <a:buNone/>
            </a:pPr>
            <a:endParaRPr sz="1600" b="0" i="0">
              <a:solidFill>
                <a:schemeClr val="dk1"/>
              </a:solidFill>
              <a:latin typeface="Calibri"/>
              <a:ea typeface="Calibri"/>
              <a:cs typeface="Calibri"/>
              <a:sym typeface="Calibri"/>
            </a:endParaRPr>
          </a:p>
          <a:p>
            <a:pPr marL="0" marR="0" lvl="0" indent="0" algn="l" rtl="0">
              <a:spcBef>
                <a:spcPts val="0"/>
              </a:spcBef>
              <a:spcAft>
                <a:spcPts val="0"/>
              </a:spcAft>
              <a:buNone/>
            </a:pPr>
            <a:endParaRPr sz="1600" b="0" i="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47" name="Google Shape;247;p14"/>
          <p:cNvPicPr preferRelativeResize="0"/>
          <p:nvPr/>
        </p:nvPicPr>
        <p:blipFill rotWithShape="1">
          <a:blip r:embed="rId4">
            <a:alphaModFix/>
          </a:blip>
          <a:srcRect/>
          <a:stretch/>
        </p:blipFill>
        <p:spPr>
          <a:xfrm>
            <a:off x="6391055" y="4210392"/>
            <a:ext cx="2024575" cy="1985220"/>
          </a:xfrm>
          <a:prstGeom prst="rect">
            <a:avLst/>
          </a:prstGeom>
          <a:noFill/>
          <a:ln>
            <a:noFill/>
          </a:ln>
        </p:spPr>
      </p:pic>
      <p:sp>
        <p:nvSpPr>
          <p:cNvPr id="248" name="Google Shape;248;p14"/>
          <p:cNvSpPr txBox="1"/>
          <p:nvPr/>
        </p:nvSpPr>
        <p:spPr>
          <a:xfrm>
            <a:off x="269705" y="4210392"/>
            <a:ext cx="602045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a:solidFill>
                  <a:schemeClr val="dk1"/>
                </a:solidFill>
                <a:latin typeface="Calibri"/>
                <a:ea typeface="Calibri"/>
                <a:cs typeface="Calibri"/>
                <a:sym typeface="Calibri"/>
              </a:rPr>
              <a:t>-When it comes to pool and spa-related drownings, there are no second chances. Ensuring that you learn #drowningprevention methods is the best thing you can do to keep your family safer! Visit </a:t>
            </a:r>
            <a:r>
              <a:rPr lang="en-US" sz="1600" b="0" i="1">
                <a:solidFill>
                  <a:schemeClr val="dk1"/>
                </a:solidFill>
                <a:latin typeface="Calibri"/>
                <a:ea typeface="Calibri"/>
                <a:cs typeface="Calibri"/>
                <a:sym typeface="Calibri"/>
              </a:rPr>
              <a:t>PoolSafely.gov</a:t>
            </a:r>
            <a:r>
              <a:rPr lang="en-US" sz="1600" b="0">
                <a:solidFill>
                  <a:schemeClr val="dk1"/>
                </a:solidFill>
                <a:latin typeface="Calibri"/>
                <a:ea typeface="Calibri"/>
                <a:cs typeface="Calibri"/>
                <a:sym typeface="Calibri"/>
              </a:rPr>
              <a:t> to learn more.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49" name="Google Shape;249;p14"/>
          <p:cNvPicPr preferRelativeResize="0"/>
          <p:nvPr/>
        </p:nvPicPr>
        <p:blipFill rotWithShape="1">
          <a:blip r:embed="rId5">
            <a:alphaModFix/>
          </a:blip>
          <a:srcRect/>
          <a:stretch/>
        </p:blipFill>
        <p:spPr>
          <a:xfrm>
            <a:off x="202444" y="304259"/>
            <a:ext cx="886988" cy="9183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304800" y="-2250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Sample Social Media Posts: Twitter</a:t>
            </a:r>
            <a:endParaRPr/>
          </a:p>
        </p:txBody>
      </p:sp>
      <p:sp>
        <p:nvSpPr>
          <p:cNvPr id="256" name="Google Shape;256;p15"/>
          <p:cNvSpPr txBox="1">
            <a:spLocks noGrp="1"/>
          </p:cNvSpPr>
          <p:nvPr>
            <p:ph type="body" idx="1"/>
          </p:nvPr>
        </p:nvSpPr>
        <p:spPr>
          <a:xfrm>
            <a:off x="342900" y="867181"/>
            <a:ext cx="8229600" cy="4678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200"/>
              <a:t>Please feel free to share any of these sample posts on your Twitter account- or write your own using these as a guide! You can also retweet us from @</a:t>
            </a:r>
            <a:r>
              <a:rPr lang="en-US" sz="2200" i="1"/>
              <a:t>PoolSafely</a:t>
            </a:r>
            <a:r>
              <a:rPr lang="en-US" sz="2200"/>
              <a:t>. </a:t>
            </a:r>
            <a:endParaRPr/>
          </a:p>
          <a:p>
            <a:pPr marL="0" lvl="0" indent="0" algn="l" rtl="0">
              <a:spcBef>
                <a:spcPts val="200"/>
              </a:spcBef>
              <a:spcAft>
                <a:spcPts val="0"/>
              </a:spcAft>
              <a:buClr>
                <a:schemeClr val="dk1"/>
              </a:buClr>
              <a:buSzPts val="1000"/>
              <a:buNone/>
            </a:pPr>
            <a:endParaRPr sz="1000"/>
          </a:p>
          <a:p>
            <a:pPr marL="0" lvl="0" indent="0" algn="l" rtl="0">
              <a:spcBef>
                <a:spcPts val="640"/>
              </a:spcBef>
              <a:spcAft>
                <a:spcPts val="0"/>
              </a:spcAft>
              <a:buClr>
                <a:schemeClr val="dk1"/>
              </a:buClr>
              <a:buSzPts val="3200"/>
              <a:buNone/>
            </a:pPr>
            <a:endParaRPr/>
          </a:p>
        </p:txBody>
      </p:sp>
      <p:sp>
        <p:nvSpPr>
          <p:cNvPr id="257" name="Google Shape;257;p15"/>
          <p:cNvSpPr txBox="1"/>
          <p:nvPr/>
        </p:nvSpPr>
        <p:spPr>
          <a:xfrm>
            <a:off x="4419600" y="3095219"/>
            <a:ext cx="4419600" cy="4525963"/>
          </a:xfrm>
          <a:prstGeom prst="rect">
            <a:avLst/>
          </a:prstGeom>
          <a:noFill/>
          <a:ln>
            <a:noFill/>
          </a:ln>
        </p:spPr>
        <p:txBody>
          <a:bodyPr spcFirstLastPara="1" wrap="square" lIns="91425" tIns="45700" rIns="91425" bIns="45700" anchor="t" anchorCtr="0">
            <a:normAutofit/>
          </a:bodyPr>
          <a:lstStyle/>
          <a:p>
            <a:pPr marL="742950" marR="0" lvl="1"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58" name="Google Shape;258;p15"/>
          <p:cNvSpPr txBox="1"/>
          <p:nvPr/>
        </p:nvSpPr>
        <p:spPr>
          <a:xfrm>
            <a:off x="476250" y="1981199"/>
            <a:ext cx="4933950" cy="4009619"/>
          </a:xfrm>
          <a:prstGeom prst="rect">
            <a:avLst/>
          </a:prstGeom>
          <a:noFill/>
          <a:ln>
            <a:noFill/>
          </a:ln>
        </p:spPr>
        <p:txBody>
          <a:bodyPr spcFirstLastPara="1" wrap="square" lIns="91425" tIns="45700" rIns="91425" bIns="45700" anchor="t" anchorCtr="0">
            <a:normAutofit fontScale="92500"/>
          </a:bodyPr>
          <a:lstStyle/>
          <a:p>
            <a:pPr marL="742950" marR="0" lvl="1" indent="-285750" algn="l" rtl="0">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Do you have what it takes to be a designated #WaterWatcher? Learn about the requirements and use your best water watching skills every time kids are in or around the water: </a:t>
            </a:r>
            <a:r>
              <a:rPr lang="en-US"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http://bit.ly/2jJL5tj</a:t>
            </a:r>
            <a:endParaRPr sz="2200" b="0" i="0" u="none" strike="noStrike" cap="none">
              <a:solidFill>
                <a:schemeClr val="dk1"/>
              </a:solidFill>
              <a:latin typeface="Calibri"/>
              <a:ea typeface="Calibri"/>
              <a:cs typeface="Calibri"/>
              <a:sym typeface="Calibri"/>
            </a:endParaRPr>
          </a:p>
          <a:p>
            <a:pPr marL="457200" marR="0" lvl="1" indent="0" algn="l" rtl="0">
              <a:spcBef>
                <a:spcPts val="407"/>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742950" marR="0" lvl="1" indent="-285750" algn="l" rtl="0">
              <a:spcBef>
                <a:spcPts val="407"/>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#DYK that kids can learn about #layersofprotection, #waterwatchers and more by playing the Adventures of Splish and Splash? Read more from @PoolSafely: </a:t>
            </a:r>
            <a:r>
              <a:rPr lang="en-US" sz="2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http://bit.ly/2FLMm1f</a:t>
            </a:r>
            <a:endParaRPr sz="2200" b="0" i="0" u="none" strike="noStrike" cap="none">
              <a:solidFill>
                <a:schemeClr val="dk1"/>
              </a:solidFill>
              <a:latin typeface="Calibri"/>
              <a:ea typeface="Calibri"/>
              <a:cs typeface="Calibri"/>
              <a:sym typeface="Calibri"/>
            </a:endParaRPr>
          </a:p>
          <a:p>
            <a:pPr marL="457200" marR="0" lvl="1" indent="0" algn="l" rtl="0">
              <a:spcBef>
                <a:spcPts val="407"/>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742950" marR="0" lvl="1" indent="-156527" algn="l" rtl="0">
              <a:spcBef>
                <a:spcPts val="407"/>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p:txBody>
      </p:sp>
      <p:pic>
        <p:nvPicPr>
          <p:cNvPr id="259" name="Google Shape;259;p15"/>
          <p:cNvPicPr preferRelativeResize="0"/>
          <p:nvPr/>
        </p:nvPicPr>
        <p:blipFill rotWithShape="1">
          <a:blip r:embed="rId5">
            <a:alphaModFix/>
          </a:blip>
          <a:srcRect/>
          <a:stretch/>
        </p:blipFill>
        <p:spPr>
          <a:xfrm>
            <a:off x="5626427" y="4133160"/>
            <a:ext cx="2805305" cy="1575045"/>
          </a:xfrm>
          <a:prstGeom prst="rect">
            <a:avLst/>
          </a:prstGeom>
          <a:noFill/>
          <a:ln>
            <a:noFill/>
          </a:ln>
        </p:spPr>
      </p:pic>
      <p:pic>
        <p:nvPicPr>
          <p:cNvPr id="260" name="Google Shape;260;p15" descr="A group of people in a pool&#10;&#10;Description automatically generated with medium confidence"/>
          <p:cNvPicPr preferRelativeResize="0"/>
          <p:nvPr/>
        </p:nvPicPr>
        <p:blipFill rotWithShape="1">
          <a:blip r:embed="rId6">
            <a:alphaModFix/>
          </a:blip>
          <a:srcRect/>
          <a:stretch/>
        </p:blipFill>
        <p:spPr>
          <a:xfrm>
            <a:off x="5626427" y="1851777"/>
            <a:ext cx="2805305" cy="18702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Sample Social Media Posts: Twitter</a:t>
            </a:r>
            <a:endParaRPr/>
          </a:p>
        </p:txBody>
      </p:sp>
      <p:sp>
        <p:nvSpPr>
          <p:cNvPr id="267" name="Google Shape;267;p16"/>
          <p:cNvSpPr txBox="1">
            <a:spLocks noGrp="1"/>
          </p:cNvSpPr>
          <p:nvPr>
            <p:ph type="body" idx="1"/>
          </p:nvPr>
        </p:nvSpPr>
        <p:spPr>
          <a:xfrm>
            <a:off x="76200" y="1363141"/>
            <a:ext cx="5294867" cy="472440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200"/>
              <a:buChar char="–"/>
            </a:pPr>
            <a:r>
              <a:rPr lang="en-US" sz="2200"/>
              <a:t>Teach kids to swim. It can be the difference between a close call and a call to 911. </a:t>
            </a:r>
            <a:r>
              <a:rPr lang="en-US" sz="2200" u="sng">
                <a:solidFill>
                  <a:srgbClr val="FF0000"/>
                </a:solidFill>
                <a:hlinkClick r:id="rId3">
                  <a:extLst>
                    <a:ext uri="{A12FA001-AC4F-418D-AE19-62706E023703}">
                      <ahyp:hlinkClr xmlns:ahyp="http://schemas.microsoft.com/office/drawing/2018/hyperlinkcolor" val="tx"/>
                    </a:ext>
                  </a:extLst>
                </a:hlinkClick>
              </a:rPr>
              <a:t>http://bit.ly/2nKM8ej</a:t>
            </a:r>
            <a:r>
              <a:rPr lang="en-US" sz="2200">
                <a:solidFill>
                  <a:srgbClr val="FF0000"/>
                </a:solidFill>
              </a:rPr>
              <a:t> </a:t>
            </a:r>
            <a:r>
              <a:rPr lang="en-US" sz="2200"/>
              <a:t>#PoolSafely</a:t>
            </a:r>
            <a:endParaRPr/>
          </a:p>
          <a:p>
            <a:pPr marL="457200" lvl="1" indent="0" algn="l" rtl="0">
              <a:spcBef>
                <a:spcPts val="440"/>
              </a:spcBef>
              <a:spcAft>
                <a:spcPts val="0"/>
              </a:spcAft>
              <a:buClr>
                <a:schemeClr val="dk1"/>
              </a:buClr>
              <a:buSzPts val="2200"/>
              <a:buNone/>
            </a:pPr>
            <a:endParaRPr sz="2200"/>
          </a:p>
          <a:p>
            <a:pPr marL="742950" lvl="1" indent="-285750" algn="l" rtl="0">
              <a:spcBef>
                <a:spcPts val="440"/>
              </a:spcBef>
              <a:spcAft>
                <a:spcPts val="0"/>
              </a:spcAft>
              <a:buClr>
                <a:schemeClr val="dk1"/>
              </a:buClr>
              <a:buSzPts val="2200"/>
              <a:buChar char="–"/>
            </a:pPr>
            <a:r>
              <a:rPr lang="en-US" sz="2200"/>
              <a:t>Drowning is the leading cause of unintentional death in children ages 1-4. Keep your family safer by practicing these simple #watersafety steps: </a:t>
            </a:r>
            <a:r>
              <a:rPr lang="en-US" sz="2200" u="sng">
                <a:solidFill>
                  <a:srgbClr val="FF0000"/>
                </a:solidFill>
                <a:hlinkClick r:id="rId4">
                  <a:extLst>
                    <a:ext uri="{A12FA001-AC4F-418D-AE19-62706E023703}">
                      <ahyp:hlinkClr xmlns:ahyp="http://schemas.microsoft.com/office/drawing/2018/hyperlinkcolor" val="tx"/>
                    </a:ext>
                  </a:extLst>
                </a:hlinkClick>
              </a:rPr>
              <a:t>http://bit.ly/2hHRztK</a:t>
            </a:r>
            <a:endParaRPr sz="2200"/>
          </a:p>
        </p:txBody>
      </p:sp>
      <p:pic>
        <p:nvPicPr>
          <p:cNvPr id="268" name="Google Shape;268;p16"/>
          <p:cNvPicPr preferRelativeResize="0"/>
          <p:nvPr/>
        </p:nvPicPr>
        <p:blipFill rotWithShape="1">
          <a:blip r:embed="rId5">
            <a:alphaModFix/>
          </a:blip>
          <a:srcRect/>
          <a:stretch/>
        </p:blipFill>
        <p:spPr>
          <a:xfrm>
            <a:off x="5541034" y="3886200"/>
            <a:ext cx="2918336" cy="1945557"/>
          </a:xfrm>
          <a:prstGeom prst="rect">
            <a:avLst/>
          </a:prstGeom>
          <a:noFill/>
          <a:ln>
            <a:noFill/>
          </a:ln>
        </p:spPr>
      </p:pic>
      <p:pic>
        <p:nvPicPr>
          <p:cNvPr id="269" name="Google Shape;269;p16"/>
          <p:cNvPicPr preferRelativeResize="0"/>
          <p:nvPr/>
        </p:nvPicPr>
        <p:blipFill rotWithShape="1">
          <a:blip r:embed="rId6">
            <a:alphaModFix/>
          </a:blip>
          <a:srcRect/>
          <a:stretch/>
        </p:blipFill>
        <p:spPr>
          <a:xfrm>
            <a:off x="5541034" y="1363141"/>
            <a:ext cx="2918336" cy="1947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497051" y="24299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Sample Social Media Posts: Twitter</a:t>
            </a:r>
            <a:endParaRPr/>
          </a:p>
        </p:txBody>
      </p:sp>
      <p:sp>
        <p:nvSpPr>
          <p:cNvPr id="276" name="Google Shape;276;p17"/>
          <p:cNvSpPr txBox="1">
            <a:spLocks noGrp="1"/>
          </p:cNvSpPr>
          <p:nvPr>
            <p:ph type="body" idx="1"/>
          </p:nvPr>
        </p:nvSpPr>
        <p:spPr>
          <a:xfrm>
            <a:off x="76200" y="1374475"/>
            <a:ext cx="5715000" cy="4111925"/>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200"/>
              <a:buChar char="–"/>
            </a:pPr>
            <a:r>
              <a:rPr lang="en-US" sz="2200"/>
              <a:t>If your little ones need to learn about #watersafety, the @PoolSafely song by @LaurieBerkner is a fun an easy way to teach them about the #simplesafetysteps! </a:t>
            </a:r>
            <a:r>
              <a:rPr lang="en-US" sz="2200" u="sng">
                <a:solidFill>
                  <a:schemeClr val="hlink"/>
                </a:solidFill>
                <a:hlinkClick r:id="rId3"/>
              </a:rPr>
              <a:t>https://bit.ly/3cv2Jvc</a:t>
            </a:r>
            <a:endParaRPr sz="2200"/>
          </a:p>
          <a:p>
            <a:pPr marL="742950" lvl="1" indent="-146050" algn="l" rtl="0">
              <a:spcBef>
                <a:spcPts val="440"/>
              </a:spcBef>
              <a:spcAft>
                <a:spcPts val="0"/>
              </a:spcAft>
              <a:buClr>
                <a:schemeClr val="dk1"/>
              </a:buClr>
              <a:buSzPts val="2200"/>
              <a:buNone/>
            </a:pPr>
            <a:endParaRPr sz="2200"/>
          </a:p>
          <a:p>
            <a:pPr marL="742950" lvl="1" indent="-285750" algn="l" rtl="0">
              <a:spcBef>
                <a:spcPts val="440"/>
              </a:spcBef>
              <a:spcAft>
                <a:spcPts val="0"/>
              </a:spcAft>
              <a:buClr>
                <a:schemeClr val="dk1"/>
              </a:buClr>
              <a:buSzPts val="2200"/>
              <a:buChar char="–"/>
            </a:pPr>
            <a:r>
              <a:rPr lang="en-US" sz="2200"/>
              <a:t>A drowning incident can occur faster than the time it takes you to read this tweet. Every second counts. Spend a few of yours reviewing @PoolSafely’s simple safety steps: </a:t>
            </a:r>
            <a:r>
              <a:rPr lang="en-US" sz="2200" u="sng">
                <a:solidFill>
                  <a:srgbClr val="FF0000"/>
                </a:solidFill>
                <a:hlinkClick r:id="rId4">
                  <a:extLst>
                    <a:ext uri="{A12FA001-AC4F-418D-AE19-62706E023703}">
                      <ahyp:hlinkClr xmlns:ahyp="http://schemas.microsoft.com/office/drawing/2018/hyperlinkcolor" val="tx"/>
                    </a:ext>
                  </a:extLst>
                </a:hlinkClick>
              </a:rPr>
              <a:t>http://bit.ly/2hHRztK</a:t>
            </a:r>
            <a:endParaRPr sz="2200"/>
          </a:p>
          <a:p>
            <a:pPr marL="457200" lvl="1" indent="0" algn="l" rtl="0">
              <a:spcBef>
                <a:spcPts val="440"/>
              </a:spcBef>
              <a:spcAft>
                <a:spcPts val="0"/>
              </a:spcAft>
              <a:buClr>
                <a:schemeClr val="dk1"/>
              </a:buClr>
              <a:buSzPts val="2200"/>
              <a:buNone/>
            </a:pPr>
            <a:endParaRPr sz="2200"/>
          </a:p>
          <a:p>
            <a:pPr marL="457200" lvl="1" indent="0" algn="l" rtl="0">
              <a:spcBef>
                <a:spcPts val="440"/>
              </a:spcBef>
              <a:spcAft>
                <a:spcPts val="0"/>
              </a:spcAft>
              <a:buClr>
                <a:schemeClr val="dk1"/>
              </a:buClr>
              <a:buSzPts val="2200"/>
              <a:buNone/>
            </a:pPr>
            <a:r>
              <a:rPr lang="en-US" sz="2200"/>
              <a:t>   </a:t>
            </a:r>
            <a:endParaRPr/>
          </a:p>
        </p:txBody>
      </p:sp>
      <p:pic>
        <p:nvPicPr>
          <p:cNvPr id="277" name="Google Shape;277;p17" descr="A person and a child playing in a pool&#10;&#10;Description automatically generated with low confidence"/>
          <p:cNvPicPr preferRelativeResize="0"/>
          <p:nvPr/>
        </p:nvPicPr>
        <p:blipFill rotWithShape="1">
          <a:blip r:embed="rId5">
            <a:alphaModFix/>
          </a:blip>
          <a:srcRect/>
          <a:stretch/>
        </p:blipFill>
        <p:spPr>
          <a:xfrm>
            <a:off x="5761892" y="1370428"/>
            <a:ext cx="2853188" cy="1902125"/>
          </a:xfrm>
          <a:prstGeom prst="rect">
            <a:avLst/>
          </a:prstGeom>
          <a:noFill/>
          <a:ln>
            <a:noFill/>
          </a:ln>
        </p:spPr>
      </p:pic>
      <p:pic>
        <p:nvPicPr>
          <p:cNvPr id="278" name="Google Shape;278;p17" descr="A person and a baby in a pool&#10;&#10;Description automatically generated with medium confidence"/>
          <p:cNvPicPr preferRelativeResize="0"/>
          <p:nvPr/>
        </p:nvPicPr>
        <p:blipFill rotWithShape="1">
          <a:blip r:embed="rId6">
            <a:alphaModFix/>
          </a:blip>
          <a:srcRect/>
          <a:stretch/>
        </p:blipFill>
        <p:spPr>
          <a:xfrm>
            <a:off x="5760720" y="3578414"/>
            <a:ext cx="2950789" cy="21295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304800" y="228600"/>
            <a:ext cx="8458200" cy="11890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Sample Social Media Posts: Facebook</a:t>
            </a:r>
            <a:endParaRPr/>
          </a:p>
        </p:txBody>
      </p:sp>
      <p:sp>
        <p:nvSpPr>
          <p:cNvPr id="285" name="Google Shape;285;p18"/>
          <p:cNvSpPr txBox="1">
            <a:spLocks noGrp="1"/>
          </p:cNvSpPr>
          <p:nvPr>
            <p:ph type="body" idx="1"/>
          </p:nvPr>
        </p:nvSpPr>
        <p:spPr>
          <a:xfrm>
            <a:off x="415546" y="1429482"/>
            <a:ext cx="8461754" cy="431655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100000"/>
              <a:buNone/>
            </a:pPr>
            <a:r>
              <a:rPr lang="en-US"/>
              <a:t>Feel free to share any of the below posts on your Facebook page – or write your own using these as a guide! You can tag the </a:t>
            </a:r>
            <a:r>
              <a:rPr lang="en-US" i="1"/>
              <a:t>Pool Safely </a:t>
            </a:r>
            <a:r>
              <a:rPr lang="en-US"/>
              <a:t>Facebook page in your posts as well: </a:t>
            </a:r>
            <a:r>
              <a:rPr lang="en-US" u="sng">
                <a:solidFill>
                  <a:schemeClr val="hlink"/>
                </a:solidFill>
                <a:hlinkClick r:id="rId3"/>
              </a:rPr>
              <a:t>@</a:t>
            </a:r>
            <a:r>
              <a:rPr lang="en-US" i="1" u="sng">
                <a:solidFill>
                  <a:schemeClr val="hlink"/>
                </a:solidFill>
                <a:hlinkClick r:id="rId3"/>
              </a:rPr>
              <a:t>PoolSafely</a:t>
            </a:r>
            <a:endParaRPr/>
          </a:p>
          <a:p>
            <a:pPr marL="0" lvl="0" indent="0" algn="l" rtl="0">
              <a:spcBef>
                <a:spcPts val="255"/>
              </a:spcBef>
              <a:spcAft>
                <a:spcPts val="0"/>
              </a:spcAft>
              <a:buClr>
                <a:schemeClr val="dk1"/>
              </a:buClr>
              <a:buSzPct val="100000"/>
              <a:buNone/>
            </a:pPr>
            <a:endParaRPr sz="1500"/>
          </a:p>
          <a:p>
            <a:pPr marL="742950" lvl="1" indent="-285750" algn="l" rtl="0">
              <a:spcBef>
                <a:spcPts val="476"/>
              </a:spcBef>
              <a:spcAft>
                <a:spcPts val="0"/>
              </a:spcAft>
              <a:buClr>
                <a:schemeClr val="dk1"/>
              </a:buClr>
              <a:buSzPct val="100000"/>
              <a:buChar char="–"/>
            </a:pPr>
            <a:r>
              <a:rPr lang="en-US"/>
              <a:t>As kids gear up for summer break, playdates will quickly fill up family calendars! If your kids visit a home with a pool or spa, make sure you ask these questions before dropping them off: </a:t>
            </a:r>
            <a:r>
              <a:rPr lang="en-US" u="sng">
                <a:solidFill>
                  <a:schemeClr val="hlink"/>
                </a:solidFill>
                <a:hlinkClick r:id="rId4"/>
              </a:rPr>
              <a:t>https://bit.ly/3bkYu51</a:t>
            </a:r>
            <a:endParaRPr/>
          </a:p>
          <a:p>
            <a:pPr marL="742950" lvl="1" indent="-193992" algn="l" rtl="0">
              <a:spcBef>
                <a:spcPts val="289"/>
              </a:spcBef>
              <a:spcAft>
                <a:spcPts val="0"/>
              </a:spcAft>
              <a:buClr>
                <a:schemeClr val="dk1"/>
              </a:buClr>
              <a:buSzPct val="100000"/>
              <a:buNone/>
            </a:pPr>
            <a:endParaRPr sz="1700"/>
          </a:p>
          <a:p>
            <a:pPr marL="742950" lvl="1" indent="-285750" algn="l" rtl="0">
              <a:spcBef>
                <a:spcPts val="476"/>
              </a:spcBef>
              <a:spcAft>
                <a:spcPts val="0"/>
              </a:spcAft>
              <a:buClr>
                <a:schemeClr val="dk1"/>
              </a:buClr>
              <a:buSzPct val="100000"/>
              <a:buChar char="–"/>
            </a:pPr>
            <a:r>
              <a:rPr lang="en-US"/>
              <a:t>Putting down our phones is difficult during the busy summertime, but always put them away when children are in or around water. Drowning is quick and silent. Learn more: </a:t>
            </a:r>
            <a:r>
              <a:rPr lang="en-US" u="sng">
                <a:solidFill>
                  <a:schemeClr val="hlink"/>
                </a:solidFill>
                <a:hlinkClick r:id="rId5"/>
              </a:rPr>
              <a:t>https://bit.ly/2jJL5tj</a:t>
            </a:r>
            <a:r>
              <a:rPr lang="en-US"/>
              <a:t>  </a:t>
            </a:r>
            <a:endParaRPr/>
          </a:p>
          <a:p>
            <a:pPr marL="742950" lvl="1" indent="-193992" algn="l" rtl="0">
              <a:spcBef>
                <a:spcPts val="289"/>
              </a:spcBef>
              <a:spcAft>
                <a:spcPts val="0"/>
              </a:spcAft>
              <a:buClr>
                <a:schemeClr val="dk1"/>
              </a:buClr>
              <a:buSzPct val="100000"/>
              <a:buNone/>
            </a:pPr>
            <a:endParaRPr sz="1700"/>
          </a:p>
          <a:p>
            <a:pPr marL="742950" lvl="1" indent="-134619" algn="l" rtl="0">
              <a:spcBef>
                <a:spcPts val="476"/>
              </a:spcBef>
              <a:spcAft>
                <a:spcPts val="0"/>
              </a:spcAft>
              <a:buClr>
                <a:schemeClr val="dk1"/>
              </a:buClr>
              <a:buSzPct val="100000"/>
              <a:buNone/>
            </a:pPr>
            <a:endParaRPr>
              <a:solidFill>
                <a:srgbClr val="000000"/>
              </a:solidFill>
            </a:endParaRPr>
          </a:p>
          <a:p>
            <a:pPr marL="742950" lvl="1" indent="-134619" algn="l" rtl="0">
              <a:spcBef>
                <a:spcPts val="476"/>
              </a:spcBef>
              <a:spcAft>
                <a:spcPts val="0"/>
              </a:spcAft>
              <a:buClr>
                <a:schemeClr val="dk1"/>
              </a:buClr>
              <a:buSzPct val="100000"/>
              <a:buNone/>
            </a:pPr>
            <a:endParaRPr>
              <a:solidFill>
                <a:srgbClr val="000000"/>
              </a:solidFill>
            </a:endParaRPr>
          </a:p>
          <a:p>
            <a:pPr marL="457200" lvl="1" indent="0" algn="l" rtl="0">
              <a:spcBef>
                <a:spcPts val="612"/>
              </a:spcBef>
              <a:spcAft>
                <a:spcPts val="0"/>
              </a:spcAft>
              <a:buClr>
                <a:schemeClr val="dk1"/>
              </a:buClr>
              <a:buSzPct val="100000"/>
              <a:buNone/>
            </a:pPr>
            <a:endParaRPr sz="3600">
              <a:solidFill>
                <a:srgbClr val="FF0000"/>
              </a:solidFill>
            </a:endParaRPr>
          </a:p>
          <a:p>
            <a:pPr marL="742950" lvl="1" indent="-134619" algn="l" rtl="0">
              <a:spcBef>
                <a:spcPts val="476"/>
              </a:spcBef>
              <a:spcAft>
                <a:spcPts val="0"/>
              </a:spcAft>
              <a:buClr>
                <a:schemeClr val="dk1"/>
              </a:buClr>
              <a:buSzPct val="100000"/>
              <a:buNone/>
            </a:pPr>
            <a:endParaRPr b="1"/>
          </a:p>
          <a:p>
            <a:pPr marL="742950" lvl="1" indent="-134619" algn="l" rtl="0">
              <a:spcBef>
                <a:spcPts val="476"/>
              </a:spcBef>
              <a:spcAft>
                <a:spcPts val="0"/>
              </a:spcAft>
              <a:buClr>
                <a:schemeClr val="dk1"/>
              </a:buClr>
              <a:buSzPct val="100000"/>
              <a:buNone/>
            </a:pPr>
            <a:endParaRPr/>
          </a:p>
          <a:p>
            <a:pPr marL="457200" lvl="1" indent="0" algn="l" rtl="0">
              <a:spcBef>
                <a:spcPts val="476"/>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Table of Contents</a:t>
            </a:r>
            <a:endParaRPr/>
          </a:p>
        </p:txBody>
      </p:sp>
      <p:sp>
        <p:nvSpPr>
          <p:cNvPr id="151" name="Google Shape;151;p2"/>
          <p:cNvSpPr txBox="1">
            <a:spLocks noGrp="1"/>
          </p:cNvSpPr>
          <p:nvPr>
            <p:ph type="body" idx="1"/>
          </p:nvPr>
        </p:nvSpPr>
        <p:spPr>
          <a:xfrm>
            <a:off x="685800" y="1371600"/>
            <a:ext cx="8001000" cy="47545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Messaging……………………………3</a:t>
            </a:r>
            <a:endParaRPr/>
          </a:p>
          <a:p>
            <a:pPr marL="342900" lvl="0" indent="-342900" algn="l" rtl="0">
              <a:lnSpc>
                <a:spcPct val="90000"/>
              </a:lnSpc>
              <a:spcBef>
                <a:spcPts val="1600"/>
              </a:spcBef>
              <a:spcAft>
                <a:spcPts val="0"/>
              </a:spcAft>
              <a:buClr>
                <a:schemeClr val="dk1"/>
              </a:buClr>
              <a:buSzPts val="3200"/>
              <a:buChar char="•"/>
            </a:pPr>
            <a:r>
              <a:rPr lang="en-US"/>
              <a:t>New PSA……………..……………….8</a:t>
            </a:r>
            <a:endParaRPr/>
          </a:p>
          <a:p>
            <a:pPr marL="342900" lvl="0" indent="-342900" algn="l" rtl="0">
              <a:lnSpc>
                <a:spcPct val="90000"/>
              </a:lnSpc>
              <a:spcBef>
                <a:spcPts val="1600"/>
              </a:spcBef>
              <a:spcAft>
                <a:spcPts val="0"/>
              </a:spcAft>
              <a:buClr>
                <a:schemeClr val="dk1"/>
              </a:buClr>
              <a:buSzPts val="3200"/>
              <a:buChar char="•"/>
            </a:pPr>
            <a:r>
              <a:rPr lang="en-US"/>
              <a:t>Ask the Experts……………………10</a:t>
            </a:r>
            <a:endParaRPr/>
          </a:p>
          <a:p>
            <a:pPr marL="342900" lvl="0" indent="-342900" algn="l" rtl="0">
              <a:lnSpc>
                <a:spcPct val="90000"/>
              </a:lnSpc>
              <a:spcBef>
                <a:spcPts val="1600"/>
              </a:spcBef>
              <a:spcAft>
                <a:spcPts val="0"/>
              </a:spcAft>
              <a:buClr>
                <a:schemeClr val="dk1"/>
              </a:buClr>
              <a:buSzPts val="3200"/>
              <a:buChar char="•"/>
            </a:pPr>
            <a:r>
              <a:rPr lang="en-US"/>
              <a:t>Social Media……………………..…12</a:t>
            </a:r>
            <a:endParaRPr/>
          </a:p>
          <a:p>
            <a:pPr marL="342900" lvl="0" indent="-342900" algn="l" rtl="0">
              <a:lnSpc>
                <a:spcPct val="90000"/>
              </a:lnSpc>
              <a:spcBef>
                <a:spcPts val="1600"/>
              </a:spcBef>
              <a:spcAft>
                <a:spcPts val="0"/>
              </a:spcAft>
              <a:buClr>
                <a:schemeClr val="dk1"/>
              </a:buClr>
              <a:buSzPts val="3200"/>
              <a:buChar char="•"/>
            </a:pPr>
            <a:r>
              <a:rPr lang="en-US"/>
              <a:t>Visual-Logo Library…..………….21</a:t>
            </a:r>
            <a:endParaRPr/>
          </a:p>
          <a:p>
            <a:pPr marL="342900" lvl="0" indent="-342900" algn="l" rtl="0">
              <a:lnSpc>
                <a:spcPct val="90000"/>
              </a:lnSpc>
              <a:spcBef>
                <a:spcPts val="1600"/>
              </a:spcBef>
              <a:spcAft>
                <a:spcPts val="0"/>
              </a:spcAft>
              <a:buClr>
                <a:schemeClr val="dk1"/>
              </a:buClr>
              <a:buSzPts val="3200"/>
              <a:buChar char="•"/>
            </a:pPr>
            <a:r>
              <a:rPr lang="en-US"/>
              <a:t>Resources…………………………….25</a:t>
            </a:r>
            <a:endParaRPr/>
          </a:p>
          <a:p>
            <a:pPr marL="342900" lvl="0" indent="-342900" algn="l" rtl="0">
              <a:lnSpc>
                <a:spcPct val="90000"/>
              </a:lnSpc>
              <a:spcBef>
                <a:spcPts val="1600"/>
              </a:spcBef>
              <a:spcAft>
                <a:spcPts val="0"/>
              </a:spcAft>
              <a:buClr>
                <a:schemeClr val="dk1"/>
              </a:buClr>
              <a:buSzPts val="3200"/>
              <a:buChar char="•"/>
            </a:pPr>
            <a:r>
              <a:rPr lang="en-US"/>
              <a:t>Contact Information………….…32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9"/>
          <p:cNvSpPr txBox="1">
            <a:spLocks noGrp="1"/>
          </p:cNvSpPr>
          <p:nvPr>
            <p:ph type="title"/>
          </p:nvPr>
        </p:nvSpPr>
        <p:spPr>
          <a:xfrm>
            <a:off x="457200" y="8770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a:t>Sample Social Media Posts: Spanish</a:t>
            </a:r>
            <a:endParaRPr/>
          </a:p>
        </p:txBody>
      </p:sp>
      <p:sp>
        <p:nvSpPr>
          <p:cNvPr id="291" name="Google Shape;291;p19"/>
          <p:cNvSpPr txBox="1">
            <a:spLocks noGrp="1"/>
          </p:cNvSpPr>
          <p:nvPr>
            <p:ph type="body" idx="1"/>
          </p:nvPr>
        </p:nvSpPr>
        <p:spPr>
          <a:xfrm>
            <a:off x="228600" y="1074737"/>
            <a:ext cx="8686800" cy="4945063"/>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dk1"/>
              </a:buClr>
              <a:buSzPts val="1300"/>
              <a:buNone/>
            </a:pPr>
            <a:endParaRPr sz="1300"/>
          </a:p>
          <a:p>
            <a:pPr marL="742950" lvl="1" indent="-285750" algn="l" rtl="0">
              <a:spcBef>
                <a:spcPts val="320"/>
              </a:spcBef>
              <a:spcAft>
                <a:spcPts val="0"/>
              </a:spcAft>
              <a:buClr>
                <a:schemeClr val="dk1"/>
              </a:buClr>
              <a:buSzPts val="1600"/>
              <a:buChar char="–"/>
            </a:pPr>
            <a:r>
              <a:rPr lang="en-US" sz="1600"/>
              <a:t>Lo mejor que pueden hacer los padres y cualquier persona que cuida a niños cuando estos están en o cerca del agua es mantenerlos lejos de los desagües. Recuérdale a todos los niños: cuando veas un desagüe, ¡mantente lejos! </a:t>
            </a:r>
            <a:r>
              <a:rPr lang="en-US" sz="1600" u="sng">
                <a:solidFill>
                  <a:schemeClr val="hlink"/>
                </a:solidFill>
                <a:hlinkClick r:id="rId3"/>
              </a:rPr>
              <a:t>http://bit.ly/2jR4Scu</a:t>
            </a:r>
            <a:r>
              <a:rPr lang="en-US" sz="1600"/>
              <a:t> [One of the best things parents and caregivers can do to keep kids safer in or around water is to ensure they stay away from drains. Remind all kids: when you see a drain, stay away! </a:t>
            </a:r>
            <a:r>
              <a:rPr lang="en-US" sz="1600" u="sng">
                <a:solidFill>
                  <a:schemeClr val="hlink"/>
                </a:solidFill>
                <a:hlinkClick r:id="rId3"/>
              </a:rPr>
              <a:t>http://bit.ly/2jR4Scu</a:t>
            </a:r>
            <a:r>
              <a:rPr lang="en-US" sz="1600" u="sng"/>
              <a:t>]</a:t>
            </a:r>
            <a:endParaRPr/>
          </a:p>
          <a:p>
            <a:pPr marL="742950" lvl="1" indent="-196850" algn="l" rtl="0">
              <a:spcBef>
                <a:spcPts val="280"/>
              </a:spcBef>
              <a:spcAft>
                <a:spcPts val="0"/>
              </a:spcAft>
              <a:buClr>
                <a:schemeClr val="dk1"/>
              </a:buClr>
              <a:buSzPts val="1400"/>
              <a:buNone/>
            </a:pPr>
            <a:endParaRPr sz="1400"/>
          </a:p>
          <a:p>
            <a:pPr marL="742950" lvl="1" indent="-285750" algn="l" rtl="0">
              <a:spcBef>
                <a:spcPts val="320"/>
              </a:spcBef>
              <a:spcAft>
                <a:spcPts val="0"/>
              </a:spcAft>
              <a:buClr>
                <a:schemeClr val="dk1"/>
              </a:buClr>
              <a:buSzPts val="1600"/>
              <a:buChar char="–"/>
            </a:pPr>
            <a:r>
              <a:rPr lang="en-US" sz="1600"/>
              <a:t>¿Estás familiarizado con las medidas de seguridad de #PiscinaSeguraDiversiónAsegurada para hacer las piscinas más seguras? Instalar barreras, cuberturas/tapas y alarmas adecuadas es una medida muy importante para la #SeguridadAcuática: </a:t>
            </a:r>
            <a:r>
              <a:rPr lang="en-US" sz="1600" u="sng">
                <a:solidFill>
                  <a:schemeClr val="hlink"/>
                </a:solidFill>
                <a:hlinkClick r:id="rId4"/>
              </a:rPr>
              <a:t>https://bit.ly/2m0Pid3</a:t>
            </a:r>
            <a:r>
              <a:rPr lang="en-US" sz="1600"/>
              <a:t> [Are you familiar with the layers of protection that make for safer swimming pools? Installing proper barriers, covers and alarms are an important #safetystep: </a:t>
            </a:r>
            <a:r>
              <a:rPr lang="en-US" sz="1600" u="sng">
                <a:solidFill>
                  <a:schemeClr val="hlink"/>
                </a:solidFill>
                <a:hlinkClick r:id="rId4"/>
              </a:rPr>
              <a:t>https://bit.ly/2m0Pid3</a:t>
            </a:r>
            <a:r>
              <a:rPr lang="en-US" sz="1600" u="sng"/>
              <a:t>]</a:t>
            </a:r>
            <a:endParaRPr/>
          </a:p>
          <a:p>
            <a:pPr marL="742950" lvl="1" indent="-196850" algn="l" rtl="0">
              <a:spcBef>
                <a:spcPts val="280"/>
              </a:spcBef>
              <a:spcAft>
                <a:spcPts val="0"/>
              </a:spcAft>
              <a:buClr>
                <a:schemeClr val="dk1"/>
              </a:buClr>
              <a:buSzPts val="1400"/>
              <a:buNone/>
            </a:pPr>
            <a:endParaRPr sz="1400" u="sng"/>
          </a:p>
          <a:p>
            <a:pPr marL="742950" lvl="1" indent="-285750" algn="l" rtl="0">
              <a:spcBef>
                <a:spcPts val="320"/>
              </a:spcBef>
              <a:spcAft>
                <a:spcPts val="0"/>
              </a:spcAft>
              <a:buClr>
                <a:schemeClr val="dk1"/>
              </a:buClr>
              <a:buSzPts val="1600"/>
              <a:buChar char="–"/>
            </a:pPr>
            <a:r>
              <a:rPr lang="en-US" sz="1600"/>
              <a:t>74 % de las muertes por ahogamiento en niños ocurren en residencias. Pon al día tus habilidades de #VigilanteDelAgua para tener una temporada de #PiscinaSeguraDiversiónAsegurada todo el año): </a:t>
            </a:r>
            <a:r>
              <a:rPr lang="en-US" sz="1600" u="sng">
                <a:solidFill>
                  <a:schemeClr val="hlink"/>
                </a:solidFill>
                <a:hlinkClick r:id="rId5"/>
              </a:rPr>
              <a:t>http://bit.ly/2jJL5tj</a:t>
            </a:r>
            <a:r>
              <a:rPr lang="en-US" sz="1600"/>
              <a:t> [74% of child drowning deaths happen at a residence? Brush up on you #WaterWatcher skills today so you’ll be ready to #PoolSafely all year long: </a:t>
            </a:r>
            <a:r>
              <a:rPr lang="en-US" sz="1600" u="sng">
                <a:solidFill>
                  <a:schemeClr val="hlink"/>
                </a:solidFill>
                <a:hlinkClick r:id="rId5"/>
              </a:rPr>
              <a:t>http://bit.ly/2jJL5tj</a:t>
            </a:r>
            <a:r>
              <a:rPr lang="en-US" sz="1600" u="sng"/>
              <a:t>]</a:t>
            </a:r>
            <a:endParaRPr sz="1600"/>
          </a:p>
          <a:p>
            <a:pPr marL="742950" lvl="1" indent="-190500" algn="l" rtl="0">
              <a:spcBef>
                <a:spcPts val="300"/>
              </a:spcBef>
              <a:spcAft>
                <a:spcPts val="0"/>
              </a:spcAft>
              <a:buClr>
                <a:schemeClr val="dk1"/>
              </a:buClr>
              <a:buSzPts val="1500"/>
              <a:buNone/>
            </a:pP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VISUAL/ LOGO LIBRARY</a:t>
            </a:r>
            <a:endParaRPr/>
          </a:p>
        </p:txBody>
      </p:sp>
      <p:sp>
        <p:nvSpPr>
          <p:cNvPr id="298" name="Google Shape;298;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a:spLocks noGrp="1"/>
          </p:cNvSpPr>
          <p:nvPr>
            <p:ph type="title"/>
          </p:nvPr>
        </p:nvSpPr>
        <p:spPr>
          <a:xfrm>
            <a:off x="455744" y="152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Visual/Logo Library </a:t>
            </a:r>
            <a:endParaRPr b="1" i="1"/>
          </a:p>
        </p:txBody>
      </p:sp>
      <p:sp>
        <p:nvSpPr>
          <p:cNvPr id="305" name="Google Shape;305;p22"/>
          <p:cNvSpPr txBox="1">
            <a:spLocks noGrp="1"/>
          </p:cNvSpPr>
          <p:nvPr>
            <p:ph type="body" idx="1"/>
          </p:nvPr>
        </p:nvSpPr>
        <p:spPr>
          <a:xfrm>
            <a:off x="455744" y="11430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You can include any of these English/Spanish logos or images in social media posts, newsletters or on your website (Please be sure to attribute them to </a:t>
            </a:r>
            <a:r>
              <a:rPr lang="en-US" i="1"/>
              <a:t>Pool Safely)</a:t>
            </a:r>
            <a:endParaRPr/>
          </a:p>
        </p:txBody>
      </p:sp>
      <p:pic>
        <p:nvPicPr>
          <p:cNvPr id="306" name="Google Shape;306;p22" descr="C:\Users\laura.shuey-kostelac\Downloads\PS_logo_FINAL.tif"/>
          <p:cNvPicPr preferRelativeResize="0"/>
          <p:nvPr/>
        </p:nvPicPr>
        <p:blipFill rotWithShape="1">
          <a:blip r:embed="rId3">
            <a:alphaModFix/>
          </a:blip>
          <a:srcRect/>
          <a:stretch/>
        </p:blipFill>
        <p:spPr>
          <a:xfrm>
            <a:off x="1219200" y="3276600"/>
            <a:ext cx="3886200" cy="2514600"/>
          </a:xfrm>
          <a:prstGeom prst="rect">
            <a:avLst/>
          </a:prstGeom>
          <a:noFill/>
          <a:ln>
            <a:noFill/>
          </a:ln>
        </p:spPr>
      </p:pic>
      <p:pic>
        <p:nvPicPr>
          <p:cNvPr id="307" name="Google Shape;307;p22" descr="C:\Users\laura.shuey-kostelac\Downloads\PS_logo_spanish_hi res.jpg"/>
          <p:cNvPicPr preferRelativeResize="0"/>
          <p:nvPr/>
        </p:nvPicPr>
        <p:blipFill rotWithShape="1">
          <a:blip r:embed="rId4">
            <a:alphaModFix/>
          </a:blip>
          <a:srcRect/>
          <a:stretch/>
        </p:blipFill>
        <p:spPr>
          <a:xfrm>
            <a:off x="5731476" y="3465576"/>
            <a:ext cx="2231136" cy="21366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3"/>
          <p:cNvPicPr preferRelativeResize="0"/>
          <p:nvPr/>
        </p:nvPicPr>
        <p:blipFill rotWithShape="1">
          <a:blip r:embed="rId3">
            <a:alphaModFix/>
          </a:blip>
          <a:srcRect/>
          <a:stretch/>
        </p:blipFill>
        <p:spPr>
          <a:xfrm>
            <a:off x="6176572" y="2656529"/>
            <a:ext cx="2658255" cy="1773555"/>
          </a:xfrm>
          <a:prstGeom prst="rect">
            <a:avLst/>
          </a:prstGeom>
          <a:noFill/>
          <a:ln>
            <a:noFill/>
          </a:ln>
        </p:spPr>
      </p:pic>
      <p:pic>
        <p:nvPicPr>
          <p:cNvPr id="314" name="Google Shape;314;p23"/>
          <p:cNvPicPr preferRelativeResize="0"/>
          <p:nvPr/>
        </p:nvPicPr>
        <p:blipFill rotWithShape="1">
          <a:blip r:embed="rId4">
            <a:alphaModFix/>
          </a:blip>
          <a:srcRect/>
          <a:stretch/>
        </p:blipFill>
        <p:spPr>
          <a:xfrm>
            <a:off x="2057400" y="4703805"/>
            <a:ext cx="5669757" cy="1520508"/>
          </a:xfrm>
          <a:prstGeom prst="rect">
            <a:avLst/>
          </a:prstGeom>
          <a:noFill/>
          <a:ln>
            <a:noFill/>
          </a:ln>
        </p:spPr>
      </p:pic>
      <p:sp>
        <p:nvSpPr>
          <p:cNvPr id="315" name="Google Shape;315;p23" descr="https://finnpartners.app.box.com/representation/file_version_120011957308/image_2048/1.png"/>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6" name="Google Shape;316;p23" descr="A group of people in a pool&#10;&#10;Description automatically generated with medium confidence"/>
          <p:cNvPicPr preferRelativeResize="0"/>
          <p:nvPr/>
        </p:nvPicPr>
        <p:blipFill rotWithShape="1">
          <a:blip r:embed="rId5">
            <a:alphaModFix/>
          </a:blip>
          <a:srcRect/>
          <a:stretch/>
        </p:blipFill>
        <p:spPr>
          <a:xfrm>
            <a:off x="4877038" y="414630"/>
            <a:ext cx="3020568" cy="2014728"/>
          </a:xfrm>
          <a:prstGeom prst="rect">
            <a:avLst/>
          </a:prstGeom>
          <a:noFill/>
          <a:ln>
            <a:noFill/>
          </a:ln>
        </p:spPr>
      </p:pic>
      <p:pic>
        <p:nvPicPr>
          <p:cNvPr id="317" name="Google Shape;317;p23" descr="A person and two children in a pool&#10;&#10;Description automatically generated with low confidence"/>
          <p:cNvPicPr preferRelativeResize="0"/>
          <p:nvPr/>
        </p:nvPicPr>
        <p:blipFill rotWithShape="1">
          <a:blip r:embed="rId6">
            <a:alphaModFix/>
          </a:blip>
          <a:srcRect/>
          <a:stretch/>
        </p:blipFill>
        <p:spPr>
          <a:xfrm>
            <a:off x="1549906" y="438137"/>
            <a:ext cx="3022094" cy="2014729"/>
          </a:xfrm>
          <a:prstGeom prst="rect">
            <a:avLst/>
          </a:prstGeom>
          <a:noFill/>
          <a:ln>
            <a:noFill/>
          </a:ln>
        </p:spPr>
      </p:pic>
      <p:pic>
        <p:nvPicPr>
          <p:cNvPr id="318" name="Google Shape;318;p23" descr="A group of people posing for a photo&#10;&#10;Description automatically generated with medium confidence"/>
          <p:cNvPicPr preferRelativeResize="0"/>
          <p:nvPr/>
        </p:nvPicPr>
        <p:blipFill rotWithShape="1">
          <a:blip r:embed="rId7">
            <a:alphaModFix/>
          </a:blip>
          <a:srcRect/>
          <a:stretch/>
        </p:blipFill>
        <p:spPr>
          <a:xfrm>
            <a:off x="3402571" y="2633727"/>
            <a:ext cx="2532888" cy="1889217"/>
          </a:xfrm>
          <a:prstGeom prst="rect">
            <a:avLst/>
          </a:prstGeom>
          <a:noFill/>
          <a:ln>
            <a:noFill/>
          </a:ln>
        </p:spPr>
      </p:pic>
      <p:pic>
        <p:nvPicPr>
          <p:cNvPr id="319" name="Google Shape;319;p23" descr="A group of boys in a pool&#10;&#10;Description automatically generated with medium confidence"/>
          <p:cNvPicPr preferRelativeResize="0"/>
          <p:nvPr/>
        </p:nvPicPr>
        <p:blipFill rotWithShape="1">
          <a:blip r:embed="rId8">
            <a:alphaModFix/>
          </a:blip>
          <a:srcRect/>
          <a:stretch/>
        </p:blipFill>
        <p:spPr>
          <a:xfrm>
            <a:off x="195079" y="2630897"/>
            <a:ext cx="2966379" cy="19360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4"/>
          <p:cNvPicPr preferRelativeResize="0"/>
          <p:nvPr/>
        </p:nvPicPr>
        <p:blipFill rotWithShape="1">
          <a:blip r:embed="rId3">
            <a:alphaModFix/>
          </a:blip>
          <a:srcRect/>
          <a:stretch/>
        </p:blipFill>
        <p:spPr>
          <a:xfrm>
            <a:off x="5165204" y="2971800"/>
            <a:ext cx="3656982" cy="1466450"/>
          </a:xfrm>
          <a:prstGeom prst="rect">
            <a:avLst/>
          </a:prstGeom>
          <a:noFill/>
          <a:ln>
            <a:noFill/>
          </a:ln>
        </p:spPr>
      </p:pic>
      <p:pic>
        <p:nvPicPr>
          <p:cNvPr id="326" name="Google Shape;326;p24"/>
          <p:cNvPicPr preferRelativeResize="0"/>
          <p:nvPr/>
        </p:nvPicPr>
        <p:blipFill rotWithShape="1">
          <a:blip r:embed="rId4">
            <a:alphaModFix/>
          </a:blip>
          <a:srcRect/>
          <a:stretch/>
        </p:blipFill>
        <p:spPr>
          <a:xfrm>
            <a:off x="4419600" y="4718616"/>
            <a:ext cx="4265744" cy="1453196"/>
          </a:xfrm>
          <a:prstGeom prst="rect">
            <a:avLst/>
          </a:prstGeom>
          <a:noFill/>
          <a:ln>
            <a:noFill/>
          </a:ln>
        </p:spPr>
      </p:pic>
      <p:pic>
        <p:nvPicPr>
          <p:cNvPr id="327" name="Google Shape;327;p24" descr="C:\Users\laura.shuey-kostelac\Downloads\TeachKidstoSwim cropped.JPG"/>
          <p:cNvPicPr preferRelativeResize="0"/>
          <p:nvPr/>
        </p:nvPicPr>
        <p:blipFill rotWithShape="1">
          <a:blip r:embed="rId5">
            <a:alphaModFix/>
          </a:blip>
          <a:srcRect/>
          <a:stretch/>
        </p:blipFill>
        <p:spPr>
          <a:xfrm>
            <a:off x="275968" y="411892"/>
            <a:ext cx="2462048" cy="2037557"/>
          </a:xfrm>
          <a:prstGeom prst="rect">
            <a:avLst/>
          </a:prstGeom>
          <a:noFill/>
          <a:ln>
            <a:noFill/>
          </a:ln>
        </p:spPr>
      </p:pic>
      <p:pic>
        <p:nvPicPr>
          <p:cNvPr id="328" name="Google Shape;328;p24"/>
          <p:cNvPicPr preferRelativeResize="0"/>
          <p:nvPr/>
        </p:nvPicPr>
        <p:blipFill rotWithShape="1">
          <a:blip r:embed="rId6">
            <a:alphaModFix/>
          </a:blip>
          <a:srcRect/>
          <a:stretch/>
        </p:blipFill>
        <p:spPr>
          <a:xfrm>
            <a:off x="6586869" y="370703"/>
            <a:ext cx="1745653" cy="2448697"/>
          </a:xfrm>
          <a:prstGeom prst="rect">
            <a:avLst/>
          </a:prstGeom>
          <a:noFill/>
          <a:ln>
            <a:noFill/>
          </a:ln>
        </p:spPr>
      </p:pic>
      <p:pic>
        <p:nvPicPr>
          <p:cNvPr id="329" name="Google Shape;329;p24" descr="C:\Users\laura.shuey-kostelac\Downloads\Water Watcher.jpg"/>
          <p:cNvPicPr preferRelativeResize="0"/>
          <p:nvPr/>
        </p:nvPicPr>
        <p:blipFill rotWithShape="1">
          <a:blip r:embed="rId7">
            <a:alphaModFix/>
          </a:blip>
          <a:srcRect/>
          <a:stretch/>
        </p:blipFill>
        <p:spPr>
          <a:xfrm>
            <a:off x="2907297" y="542587"/>
            <a:ext cx="3333398" cy="1873911"/>
          </a:xfrm>
          <a:prstGeom prst="rect">
            <a:avLst/>
          </a:prstGeom>
          <a:noFill/>
          <a:ln>
            <a:noFill/>
          </a:ln>
        </p:spPr>
      </p:pic>
      <p:pic>
        <p:nvPicPr>
          <p:cNvPr id="330" name="Google Shape;330;p24" descr="C:\Users\laura.shuey-kostelac\Downloads\SongFinalScreen.jpg"/>
          <p:cNvPicPr preferRelativeResize="0"/>
          <p:nvPr/>
        </p:nvPicPr>
        <p:blipFill rotWithShape="1">
          <a:blip r:embed="rId8">
            <a:alphaModFix/>
          </a:blip>
          <a:srcRect/>
          <a:stretch/>
        </p:blipFill>
        <p:spPr>
          <a:xfrm>
            <a:off x="210602" y="2848232"/>
            <a:ext cx="2592779" cy="1397508"/>
          </a:xfrm>
          <a:prstGeom prst="rect">
            <a:avLst/>
          </a:prstGeom>
          <a:noFill/>
          <a:ln>
            <a:noFill/>
          </a:ln>
        </p:spPr>
      </p:pic>
      <p:pic>
        <p:nvPicPr>
          <p:cNvPr id="331" name="Google Shape;331;p24" descr="http://www.poolsafely.gov/wp-content/uploads/2014/08/CPSC_PledgeSticker_English_OL.jpg"/>
          <p:cNvPicPr preferRelativeResize="0"/>
          <p:nvPr/>
        </p:nvPicPr>
        <p:blipFill rotWithShape="1">
          <a:blip r:embed="rId9">
            <a:alphaModFix/>
          </a:blip>
          <a:srcRect/>
          <a:stretch/>
        </p:blipFill>
        <p:spPr>
          <a:xfrm>
            <a:off x="3129580" y="2623006"/>
            <a:ext cx="1752601" cy="1752601"/>
          </a:xfrm>
          <a:prstGeom prst="rect">
            <a:avLst/>
          </a:prstGeom>
          <a:noFill/>
          <a:ln>
            <a:noFill/>
          </a:ln>
        </p:spPr>
      </p:pic>
      <p:pic>
        <p:nvPicPr>
          <p:cNvPr id="332" name="Google Shape;332;p24"/>
          <p:cNvPicPr preferRelativeResize="0"/>
          <p:nvPr/>
        </p:nvPicPr>
        <p:blipFill rotWithShape="1">
          <a:blip r:embed="rId10">
            <a:alphaModFix/>
          </a:blip>
          <a:srcRect/>
          <a:stretch/>
        </p:blipFill>
        <p:spPr>
          <a:xfrm>
            <a:off x="1295400" y="4505475"/>
            <a:ext cx="2221783" cy="16663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RESOURCES </a:t>
            </a:r>
            <a:endParaRPr/>
          </a:p>
        </p:txBody>
      </p:sp>
      <p:sp>
        <p:nvSpPr>
          <p:cNvPr id="339" name="Google Shape;33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a:spLocks noGrp="1"/>
          </p:cNvSpPr>
          <p:nvPr>
            <p:ph type="title"/>
          </p:nvPr>
        </p:nvSpPr>
        <p:spPr>
          <a:xfrm>
            <a:off x="387928" y="42672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3600">
                <a:latin typeface="Calibri"/>
                <a:ea typeface="Calibri"/>
                <a:cs typeface="Calibri"/>
                <a:sym typeface="Calibri"/>
              </a:rPr>
              <a:t>To watch and sing along to the </a:t>
            </a:r>
            <a:r>
              <a:rPr lang="en-US" sz="3600" i="1">
                <a:latin typeface="Calibri"/>
                <a:ea typeface="Calibri"/>
                <a:cs typeface="Calibri"/>
                <a:sym typeface="Calibri"/>
              </a:rPr>
              <a:t>Pool Safely </a:t>
            </a:r>
            <a:r>
              <a:rPr lang="en-US" sz="3600">
                <a:latin typeface="Calibri"/>
                <a:ea typeface="Calibri"/>
                <a:cs typeface="Calibri"/>
                <a:sym typeface="Calibri"/>
              </a:rPr>
              <a:t>song video by Laurie Berkner:</a:t>
            </a:r>
            <a:br>
              <a:rPr lang="en-US" sz="3600">
                <a:latin typeface="Calibri"/>
                <a:ea typeface="Calibri"/>
                <a:cs typeface="Calibri"/>
                <a:sym typeface="Calibri"/>
              </a:rPr>
            </a:br>
            <a:r>
              <a:rPr lang="en-US" sz="3600" u="sng">
                <a:solidFill>
                  <a:schemeClr val="hlink"/>
                </a:solidFill>
                <a:latin typeface="Calibri"/>
                <a:ea typeface="Calibri"/>
                <a:cs typeface="Calibri"/>
                <a:sym typeface="Calibri"/>
                <a:hlinkClick r:id="rId3"/>
              </a:rPr>
              <a:t>http://bit.ly/LBPSsong</a:t>
            </a:r>
            <a:r>
              <a:rPr lang="en-US" sz="3600">
                <a:latin typeface="Calibri"/>
                <a:ea typeface="Calibri"/>
                <a:cs typeface="Calibri"/>
                <a:sym typeface="Calibri"/>
              </a:rPr>
              <a:t> </a:t>
            </a:r>
            <a:br>
              <a:rPr lang="en-US">
                <a:latin typeface="Calibri"/>
                <a:ea typeface="Calibri"/>
                <a:cs typeface="Calibri"/>
                <a:sym typeface="Calibri"/>
              </a:rPr>
            </a:br>
            <a:endParaRPr/>
          </a:p>
        </p:txBody>
      </p:sp>
      <p:pic>
        <p:nvPicPr>
          <p:cNvPr id="346" name="Google Shape;346;p26"/>
          <p:cNvPicPr preferRelativeResize="0"/>
          <p:nvPr/>
        </p:nvPicPr>
        <p:blipFill rotWithShape="1">
          <a:blip r:embed="rId4">
            <a:alphaModFix/>
          </a:blip>
          <a:srcRect/>
          <a:stretch/>
        </p:blipFill>
        <p:spPr>
          <a:xfrm>
            <a:off x="533400" y="1447800"/>
            <a:ext cx="8312728" cy="2229297"/>
          </a:xfrm>
          <a:prstGeom prst="rect">
            <a:avLst/>
          </a:prstGeom>
          <a:noFill/>
          <a:ln>
            <a:noFill/>
          </a:ln>
        </p:spPr>
      </p:pic>
      <p:sp>
        <p:nvSpPr>
          <p:cNvPr id="347" name="Google Shape;347;p26"/>
          <p:cNvSpPr txBox="1"/>
          <p:nvPr/>
        </p:nvSpPr>
        <p:spPr>
          <a:xfrm>
            <a:off x="304800" y="356528"/>
            <a:ext cx="83127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The </a:t>
            </a:r>
            <a:r>
              <a:rPr lang="en-US" sz="4000" b="1" i="1">
                <a:solidFill>
                  <a:schemeClr val="dk1"/>
                </a:solidFill>
                <a:latin typeface="Calibri"/>
                <a:ea typeface="Calibri"/>
                <a:cs typeface="Calibri"/>
                <a:sym typeface="Calibri"/>
              </a:rPr>
              <a:t>Pool Safely </a:t>
            </a:r>
            <a:r>
              <a:rPr lang="en-US" sz="4000" b="1">
                <a:solidFill>
                  <a:schemeClr val="dk1"/>
                </a:solidFill>
                <a:latin typeface="Calibri"/>
                <a:ea typeface="Calibri"/>
                <a:cs typeface="Calibri"/>
                <a:sym typeface="Calibri"/>
              </a:rPr>
              <a:t>Song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7"/>
          <p:cNvSpPr txBox="1">
            <a:spLocks noGrp="1"/>
          </p:cNvSpPr>
          <p:nvPr>
            <p:ph type="title"/>
          </p:nvPr>
        </p:nvSpPr>
        <p:spPr>
          <a:xfrm>
            <a:off x="457200" y="45719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The Adventures of Splish &amp; Splash</a:t>
            </a:r>
            <a:br>
              <a:rPr lang="en-US"/>
            </a:br>
            <a:endParaRPr/>
          </a:p>
        </p:txBody>
      </p:sp>
      <p:sp>
        <p:nvSpPr>
          <p:cNvPr id="354" name="Google Shape;354;p27"/>
          <p:cNvSpPr txBox="1">
            <a:spLocks noGrp="1"/>
          </p:cNvSpPr>
          <p:nvPr>
            <p:ph type="body" idx="1"/>
          </p:nvPr>
        </p:nvSpPr>
        <p:spPr>
          <a:xfrm>
            <a:off x="304800" y="1828800"/>
            <a:ext cx="5410200" cy="383403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900"/>
              <a:buChar char="•"/>
            </a:pPr>
            <a:r>
              <a:rPr lang="en-US" sz="2900">
                <a:latin typeface="Calibri"/>
                <a:ea typeface="Calibri"/>
                <a:cs typeface="Calibri"/>
                <a:sym typeface="Calibri"/>
              </a:rPr>
              <a:t>The </a:t>
            </a:r>
            <a:r>
              <a:rPr lang="en-US" sz="2900" i="1">
                <a:latin typeface="Calibri"/>
                <a:ea typeface="Calibri"/>
                <a:cs typeface="Calibri"/>
                <a:sym typeface="Calibri"/>
              </a:rPr>
              <a:t>Pool Safely </a:t>
            </a:r>
            <a:r>
              <a:rPr lang="en-US" sz="2900">
                <a:latin typeface="Calibri"/>
                <a:ea typeface="Calibri"/>
                <a:cs typeface="Calibri"/>
                <a:sym typeface="Calibri"/>
              </a:rPr>
              <a:t>app helps children learn about the dos and don’ts of water safety</a:t>
            </a:r>
            <a:endParaRPr/>
          </a:p>
          <a:p>
            <a:pPr marL="0" lvl="0" indent="0" algn="l" rtl="0">
              <a:spcBef>
                <a:spcPts val="400"/>
              </a:spcBef>
              <a:spcAft>
                <a:spcPts val="0"/>
              </a:spcAft>
              <a:buClr>
                <a:schemeClr val="dk1"/>
              </a:buClr>
              <a:buSzPts val="2000"/>
              <a:buNone/>
            </a:pPr>
            <a:endParaRPr sz="2000">
              <a:latin typeface="Calibri"/>
              <a:ea typeface="Calibri"/>
              <a:cs typeface="Calibri"/>
              <a:sym typeface="Calibri"/>
            </a:endParaRPr>
          </a:p>
          <a:p>
            <a:pPr marL="342900" lvl="0" indent="-342900" algn="l" rtl="0">
              <a:spcBef>
                <a:spcPts val="580"/>
              </a:spcBef>
              <a:spcAft>
                <a:spcPts val="0"/>
              </a:spcAft>
              <a:buClr>
                <a:schemeClr val="dk1"/>
              </a:buClr>
              <a:buSzPts val="2900"/>
              <a:buChar char="•"/>
            </a:pPr>
            <a:r>
              <a:rPr lang="en-US" sz="2900">
                <a:latin typeface="Calibri"/>
                <a:ea typeface="Calibri"/>
                <a:cs typeface="Calibri"/>
                <a:sym typeface="Calibri"/>
              </a:rPr>
              <a:t>To download the </a:t>
            </a:r>
            <a:r>
              <a:rPr lang="en-US" sz="2900" i="1">
                <a:latin typeface="Calibri"/>
                <a:ea typeface="Calibri"/>
                <a:cs typeface="Calibri"/>
                <a:sym typeface="Calibri"/>
              </a:rPr>
              <a:t>Pool Safely </a:t>
            </a:r>
            <a:r>
              <a:rPr lang="en-US" sz="2900">
                <a:latin typeface="Calibri"/>
                <a:ea typeface="Calibri"/>
                <a:cs typeface="Calibri"/>
                <a:sym typeface="Calibri"/>
              </a:rPr>
              <a:t>app on iPhone or Android: </a:t>
            </a:r>
            <a:r>
              <a:rPr lang="en-US" sz="2900" u="sng">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http://www.poolsafely.gov/parents/kids-corner/</a:t>
            </a:r>
            <a:r>
              <a:rPr lang="en-US" sz="2900">
                <a:solidFill>
                  <a:srgbClr val="FF0000"/>
                </a:solidFill>
                <a:latin typeface="Calibri"/>
                <a:ea typeface="Calibri"/>
                <a:cs typeface="Calibri"/>
                <a:sym typeface="Calibri"/>
              </a:rPr>
              <a:t> </a:t>
            </a:r>
            <a:endParaRPr/>
          </a:p>
          <a:p>
            <a:pPr marL="457200" lvl="1" indent="0" algn="l" rtl="0">
              <a:spcBef>
                <a:spcPts val="400"/>
              </a:spcBef>
              <a:spcAft>
                <a:spcPts val="0"/>
              </a:spcAft>
              <a:buClr>
                <a:schemeClr val="dk1"/>
              </a:buClr>
              <a:buSzPts val="2000"/>
              <a:buNone/>
            </a:pPr>
            <a:r>
              <a:rPr lang="en-US" sz="2000"/>
              <a:t> </a:t>
            </a:r>
            <a:endParaRPr/>
          </a:p>
          <a:p>
            <a:pPr marL="742950" lvl="1" indent="-107950" algn="l" rtl="0">
              <a:spcBef>
                <a:spcPts val="560"/>
              </a:spcBef>
              <a:spcAft>
                <a:spcPts val="0"/>
              </a:spcAft>
              <a:buClr>
                <a:schemeClr val="dk1"/>
              </a:buClr>
              <a:buSzPts val="2800"/>
              <a:buNone/>
            </a:pPr>
            <a:endParaRPr/>
          </a:p>
        </p:txBody>
      </p:sp>
      <p:pic>
        <p:nvPicPr>
          <p:cNvPr id="355" name="Google Shape;355;p27"/>
          <p:cNvPicPr preferRelativeResize="0"/>
          <p:nvPr/>
        </p:nvPicPr>
        <p:blipFill rotWithShape="1">
          <a:blip r:embed="rId4">
            <a:alphaModFix/>
          </a:blip>
          <a:srcRect/>
          <a:stretch/>
        </p:blipFill>
        <p:spPr>
          <a:xfrm>
            <a:off x="5855198" y="1739556"/>
            <a:ext cx="2984002" cy="1675376"/>
          </a:xfrm>
          <a:prstGeom prst="rect">
            <a:avLst/>
          </a:prstGeom>
          <a:noFill/>
          <a:ln>
            <a:noFill/>
          </a:ln>
        </p:spPr>
      </p:pic>
      <p:pic>
        <p:nvPicPr>
          <p:cNvPr id="356" name="Google Shape;356;p27"/>
          <p:cNvPicPr preferRelativeResize="0"/>
          <p:nvPr/>
        </p:nvPicPr>
        <p:blipFill rotWithShape="1">
          <a:blip r:embed="rId5">
            <a:alphaModFix/>
          </a:blip>
          <a:srcRect/>
          <a:stretch/>
        </p:blipFill>
        <p:spPr>
          <a:xfrm>
            <a:off x="5863132" y="3962401"/>
            <a:ext cx="2975874" cy="16753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8"/>
          <p:cNvSpPr txBox="1">
            <a:spLocks noGrp="1"/>
          </p:cNvSpPr>
          <p:nvPr>
            <p:ph type="title"/>
          </p:nvPr>
        </p:nvSpPr>
        <p:spPr>
          <a:xfrm>
            <a:off x="304800" y="4495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3600">
                <a:latin typeface="Calibri"/>
                <a:ea typeface="Calibri"/>
                <a:cs typeface="Calibri"/>
                <a:sym typeface="Calibri"/>
              </a:rPr>
              <a:t>To watch a video featuring Tia Mowry sharing </a:t>
            </a:r>
            <a:r>
              <a:rPr lang="en-US" sz="3600" i="1">
                <a:latin typeface="Calibri"/>
                <a:ea typeface="Calibri"/>
                <a:cs typeface="Calibri"/>
                <a:sym typeface="Calibri"/>
              </a:rPr>
              <a:t>Pool Safely </a:t>
            </a:r>
            <a:r>
              <a:rPr lang="en-US" sz="3600">
                <a:latin typeface="Calibri"/>
                <a:ea typeface="Calibri"/>
                <a:cs typeface="Calibri"/>
                <a:sym typeface="Calibri"/>
              </a:rPr>
              <a:t>tips:</a:t>
            </a:r>
            <a:br>
              <a:rPr lang="en-US" sz="3600">
                <a:latin typeface="Calibri"/>
                <a:ea typeface="Calibri"/>
                <a:cs typeface="Calibri"/>
                <a:sym typeface="Calibri"/>
              </a:rPr>
            </a:br>
            <a:r>
              <a:rPr lang="en-US" sz="2200" u="sng">
                <a:solidFill>
                  <a:schemeClr val="hlink"/>
                </a:solidFill>
                <a:latin typeface="Calibri"/>
                <a:ea typeface="Calibri"/>
                <a:cs typeface="Calibri"/>
                <a:sym typeface="Calibri"/>
                <a:hlinkClick r:id="rId3"/>
              </a:rPr>
              <a:t>https://www.poolsafely.gov/blog/behind-the-scenes-tia-mowry-urges-families-to-pool-safely-in-new-video/</a:t>
            </a:r>
            <a:r>
              <a:rPr lang="en-US" sz="2200">
                <a:latin typeface="Calibri"/>
                <a:ea typeface="Calibri"/>
                <a:cs typeface="Calibri"/>
                <a:sym typeface="Calibri"/>
              </a:rPr>
              <a:t> </a:t>
            </a:r>
            <a:br>
              <a:rPr lang="en-US">
                <a:latin typeface="Calibri"/>
                <a:ea typeface="Calibri"/>
                <a:cs typeface="Calibri"/>
                <a:sym typeface="Calibri"/>
              </a:rPr>
            </a:br>
            <a:endParaRPr/>
          </a:p>
        </p:txBody>
      </p:sp>
      <p:sp>
        <p:nvSpPr>
          <p:cNvPr id="363" name="Google Shape;363;p28"/>
          <p:cNvSpPr txBox="1"/>
          <p:nvPr/>
        </p:nvSpPr>
        <p:spPr>
          <a:xfrm>
            <a:off x="304800" y="356528"/>
            <a:ext cx="83127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1">
                <a:solidFill>
                  <a:schemeClr val="dk1"/>
                </a:solidFill>
                <a:latin typeface="Calibri"/>
                <a:ea typeface="Calibri"/>
                <a:cs typeface="Calibri"/>
                <a:sym typeface="Calibri"/>
              </a:rPr>
              <a:t>Pool Safely </a:t>
            </a:r>
            <a:r>
              <a:rPr lang="en-US" sz="4000" b="1">
                <a:solidFill>
                  <a:schemeClr val="dk1"/>
                </a:solidFill>
                <a:latin typeface="Calibri"/>
                <a:ea typeface="Calibri"/>
                <a:cs typeface="Calibri"/>
                <a:sym typeface="Calibri"/>
              </a:rPr>
              <a:t>Video with Tia Mowry</a:t>
            </a:r>
            <a:endParaRPr/>
          </a:p>
        </p:txBody>
      </p:sp>
      <p:pic>
        <p:nvPicPr>
          <p:cNvPr id="364" name="Google Shape;364;p28" descr="video stills of Tia Mowry in her Pool Safely video."/>
          <p:cNvPicPr preferRelativeResize="0"/>
          <p:nvPr/>
        </p:nvPicPr>
        <p:blipFill rotWithShape="1">
          <a:blip r:embed="rId4">
            <a:alphaModFix/>
          </a:blip>
          <a:srcRect/>
          <a:stretch/>
        </p:blipFill>
        <p:spPr>
          <a:xfrm>
            <a:off x="1849582" y="1143000"/>
            <a:ext cx="5444836" cy="27224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txBox="1">
            <a:spLocks noGrp="1"/>
          </p:cNvSpPr>
          <p:nvPr>
            <p:ph type="title"/>
          </p:nvPr>
        </p:nvSpPr>
        <p:spPr>
          <a:xfrm>
            <a:off x="304800" y="457348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3600">
                <a:latin typeface="Calibri"/>
                <a:ea typeface="Calibri"/>
                <a:cs typeface="Calibri"/>
                <a:sym typeface="Calibri"/>
              </a:rPr>
              <a:t>To get a list of customized water safety materials tailored to you:</a:t>
            </a:r>
            <a:br>
              <a:rPr lang="en-US" sz="3600">
                <a:latin typeface="Calibri"/>
                <a:ea typeface="Calibri"/>
                <a:cs typeface="Calibri"/>
                <a:sym typeface="Calibri"/>
              </a:rPr>
            </a:br>
            <a:r>
              <a:rPr lang="en-US" sz="2200" u="sng">
                <a:solidFill>
                  <a:schemeClr val="hlink"/>
                </a:solidFill>
                <a:latin typeface="Calibri"/>
                <a:ea typeface="Calibri"/>
                <a:cs typeface="Calibri"/>
                <a:sym typeface="Calibri"/>
                <a:hlinkClick r:id="rId3"/>
              </a:rPr>
              <a:t>https://www.poolsafely.gov/blog/how-can-we-help-you-save-a-life-introducing-the-new-s-w-i-m-tool/</a:t>
            </a:r>
            <a:r>
              <a:rPr lang="en-US" sz="2200">
                <a:latin typeface="Calibri"/>
                <a:ea typeface="Calibri"/>
                <a:cs typeface="Calibri"/>
                <a:sym typeface="Calibri"/>
              </a:rPr>
              <a:t> </a:t>
            </a:r>
            <a:br>
              <a:rPr lang="en-US">
                <a:latin typeface="Calibri"/>
                <a:ea typeface="Calibri"/>
                <a:cs typeface="Calibri"/>
                <a:sym typeface="Calibri"/>
              </a:rPr>
            </a:br>
            <a:endParaRPr/>
          </a:p>
        </p:txBody>
      </p:sp>
      <p:sp>
        <p:nvSpPr>
          <p:cNvPr id="371" name="Google Shape;371;p29"/>
          <p:cNvSpPr txBox="1"/>
          <p:nvPr/>
        </p:nvSpPr>
        <p:spPr>
          <a:xfrm>
            <a:off x="228600" y="304800"/>
            <a:ext cx="86868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Safer Water Information Match (S.W.I.M.) Tool</a:t>
            </a:r>
            <a:endParaRPr/>
          </a:p>
        </p:txBody>
      </p:sp>
      <p:pic>
        <p:nvPicPr>
          <p:cNvPr id="372" name="Google Shape;372;p29"/>
          <p:cNvPicPr preferRelativeResize="0"/>
          <p:nvPr/>
        </p:nvPicPr>
        <p:blipFill rotWithShape="1">
          <a:blip r:embed="rId4">
            <a:alphaModFix/>
          </a:blip>
          <a:srcRect/>
          <a:stretch/>
        </p:blipFill>
        <p:spPr>
          <a:xfrm>
            <a:off x="1524000" y="990600"/>
            <a:ext cx="5791200" cy="289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MESSAGING</a:t>
            </a:r>
            <a:endParaRPr/>
          </a:p>
        </p:txBody>
      </p:sp>
      <p:sp>
        <p:nvSpPr>
          <p:cNvPr id="158" name="Google Shape;15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i="1"/>
              <a:t>Pool Safely </a:t>
            </a:r>
            <a:r>
              <a:rPr lang="en-US" b="1"/>
              <a:t>Blog</a:t>
            </a:r>
            <a:endParaRPr i="1"/>
          </a:p>
        </p:txBody>
      </p:sp>
      <p:sp>
        <p:nvSpPr>
          <p:cNvPr id="378" name="Google Shape;378;p30"/>
          <p:cNvSpPr txBox="1">
            <a:spLocks noGrp="1"/>
          </p:cNvSpPr>
          <p:nvPr>
            <p:ph type="body" idx="1"/>
          </p:nvPr>
        </p:nvSpPr>
        <p:spPr>
          <a:xfrm>
            <a:off x="215275" y="1481400"/>
            <a:ext cx="5300700" cy="4267200"/>
          </a:xfrm>
          <a:prstGeom prst="rect">
            <a:avLst/>
          </a:prstGeom>
          <a:noFill/>
          <a:ln>
            <a:noFill/>
          </a:ln>
        </p:spPr>
        <p:txBody>
          <a:bodyPr spcFirstLastPara="1" wrap="square" lIns="91425" tIns="45700" rIns="91425" bIns="45700" anchor="t" anchorCtr="0">
            <a:normAutofit lnSpcReduction="10000"/>
          </a:bodyPr>
          <a:lstStyle/>
          <a:p>
            <a:pPr marL="342900" lvl="0" indent="-358140" algn="l" rtl="0">
              <a:spcBef>
                <a:spcPts val="0"/>
              </a:spcBef>
              <a:spcAft>
                <a:spcPts val="0"/>
              </a:spcAft>
              <a:buClr>
                <a:schemeClr val="dk1"/>
              </a:buClr>
              <a:buSzPts val="3200"/>
              <a:buChar char="•"/>
            </a:pPr>
            <a:r>
              <a:rPr lang="en-US"/>
              <a:t>Check out the </a:t>
            </a:r>
            <a:r>
              <a:rPr lang="en-US" i="1"/>
              <a:t>Pool Safely</a:t>
            </a:r>
            <a:r>
              <a:rPr lang="en-US"/>
              <a:t> blog! </a:t>
            </a:r>
            <a:r>
              <a:rPr lang="en-US" sz="2600" u="sng">
                <a:solidFill>
                  <a:schemeClr val="hlink"/>
                </a:solidFill>
                <a:hlinkClick r:id="rId3"/>
              </a:rPr>
              <a:t>https://www.poolsafely.gov/blog/</a:t>
            </a:r>
            <a:r>
              <a:rPr lang="en-US" sz="2600"/>
              <a:t> </a:t>
            </a:r>
            <a:endParaRPr sz="2900"/>
          </a:p>
          <a:p>
            <a:pPr marL="0" lvl="0" indent="0" algn="l" rtl="0">
              <a:spcBef>
                <a:spcPts val="592"/>
              </a:spcBef>
              <a:spcAft>
                <a:spcPts val="0"/>
              </a:spcAft>
              <a:buClr>
                <a:schemeClr val="dk1"/>
              </a:buClr>
              <a:buSzPts val="3200"/>
              <a:buNone/>
            </a:pPr>
            <a:endParaRPr/>
          </a:p>
          <a:p>
            <a:pPr marL="342900" lvl="0" indent="-358140" algn="l" rtl="0">
              <a:spcBef>
                <a:spcPts val="592"/>
              </a:spcBef>
              <a:spcAft>
                <a:spcPts val="0"/>
              </a:spcAft>
              <a:buClr>
                <a:schemeClr val="dk1"/>
              </a:buClr>
              <a:buSzPts val="3200"/>
              <a:buChar char="•"/>
            </a:pPr>
            <a:r>
              <a:rPr lang="en-US"/>
              <a:t>Learn practical water safety information and get a behind-the-scenes look at the </a:t>
            </a:r>
            <a:r>
              <a:rPr lang="en-US" i="1"/>
              <a:t>Pool Safely </a:t>
            </a:r>
            <a:r>
              <a:rPr lang="en-US"/>
              <a:t>campaign’s work over the years.</a:t>
            </a:r>
            <a:endParaRPr/>
          </a:p>
        </p:txBody>
      </p:sp>
      <p:pic>
        <p:nvPicPr>
          <p:cNvPr id="379" name="Google Shape;379;p30" descr="Screen Shot 2020-08-20 at 4.19.08 PM.png"/>
          <p:cNvPicPr preferRelativeResize="0"/>
          <p:nvPr/>
        </p:nvPicPr>
        <p:blipFill rotWithShape="1">
          <a:blip r:embed="rId4">
            <a:alphaModFix/>
          </a:blip>
          <a:srcRect/>
          <a:stretch/>
        </p:blipFill>
        <p:spPr>
          <a:xfrm>
            <a:off x="5325178" y="1697935"/>
            <a:ext cx="3592286" cy="1008360"/>
          </a:xfrm>
          <a:prstGeom prst="rect">
            <a:avLst/>
          </a:prstGeom>
          <a:noFill/>
          <a:ln>
            <a:noFill/>
          </a:ln>
        </p:spPr>
      </p:pic>
      <p:pic>
        <p:nvPicPr>
          <p:cNvPr id="380" name="Google Shape;380;p30" descr="Screen Shot 2020-08-20 at 4.19.13 PM.png"/>
          <p:cNvPicPr preferRelativeResize="0"/>
          <p:nvPr/>
        </p:nvPicPr>
        <p:blipFill rotWithShape="1">
          <a:blip r:embed="rId5">
            <a:alphaModFix/>
          </a:blip>
          <a:srcRect/>
          <a:stretch/>
        </p:blipFill>
        <p:spPr>
          <a:xfrm>
            <a:off x="5425314" y="2980206"/>
            <a:ext cx="3256749" cy="896122"/>
          </a:xfrm>
          <a:prstGeom prst="rect">
            <a:avLst/>
          </a:prstGeom>
          <a:noFill/>
          <a:ln>
            <a:noFill/>
          </a:ln>
        </p:spPr>
      </p:pic>
      <p:pic>
        <p:nvPicPr>
          <p:cNvPr id="381" name="Google Shape;381;p30" descr="Screen Shot 2020-08-20 at 4.19.20 PM.png"/>
          <p:cNvPicPr preferRelativeResize="0"/>
          <p:nvPr/>
        </p:nvPicPr>
        <p:blipFill rotWithShape="1">
          <a:blip r:embed="rId6">
            <a:alphaModFix/>
          </a:blip>
          <a:srcRect/>
          <a:stretch/>
        </p:blipFill>
        <p:spPr>
          <a:xfrm>
            <a:off x="5374432" y="4145730"/>
            <a:ext cx="3198946" cy="891920"/>
          </a:xfrm>
          <a:prstGeom prst="rect">
            <a:avLst/>
          </a:prstGeom>
          <a:noFill/>
          <a:ln>
            <a:noFill/>
          </a:ln>
        </p:spPr>
      </p:pic>
      <p:pic>
        <p:nvPicPr>
          <p:cNvPr id="382" name="Google Shape;382;p30" descr="Screen Shot 2020-08-20 at 4.24.28 PM.png"/>
          <p:cNvPicPr preferRelativeResize="0"/>
          <p:nvPr/>
        </p:nvPicPr>
        <p:blipFill rotWithShape="1">
          <a:blip r:embed="rId7">
            <a:alphaModFix/>
          </a:blip>
          <a:srcRect/>
          <a:stretch/>
        </p:blipFill>
        <p:spPr>
          <a:xfrm>
            <a:off x="5423472" y="5176206"/>
            <a:ext cx="2935041" cy="9985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a:spLocks noGrp="1"/>
          </p:cNvSpPr>
          <p:nvPr>
            <p:ph type="title"/>
          </p:nvPr>
        </p:nvSpPr>
        <p:spPr>
          <a:xfrm>
            <a:off x="493143" y="13018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Materials Catalog</a:t>
            </a:r>
            <a:endParaRPr/>
          </a:p>
        </p:txBody>
      </p:sp>
      <p:sp>
        <p:nvSpPr>
          <p:cNvPr id="389" name="Google Shape;389;p31"/>
          <p:cNvSpPr txBox="1">
            <a:spLocks noGrp="1"/>
          </p:cNvSpPr>
          <p:nvPr>
            <p:ph type="body" idx="1"/>
          </p:nvPr>
        </p:nvSpPr>
        <p:spPr>
          <a:xfrm>
            <a:off x="343876" y="1676400"/>
            <a:ext cx="4505855" cy="351735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Download brochures, tip cards, posters, videos and more in English and Spanish through our online materials catalog:  </a:t>
            </a:r>
            <a:r>
              <a:rPr lang="en-US" sz="2800" u="sng">
                <a:solidFill>
                  <a:schemeClr val="hlink"/>
                </a:solidFill>
                <a:hlinkClick r:id="rId3"/>
              </a:rPr>
              <a:t>https://www.poolsafely.gov/educational-materials-catalog/</a:t>
            </a:r>
            <a:r>
              <a:rPr lang="en-US" sz="2800"/>
              <a:t> </a:t>
            </a:r>
            <a:endParaRPr/>
          </a:p>
        </p:txBody>
      </p:sp>
      <p:pic>
        <p:nvPicPr>
          <p:cNvPr id="390" name="Google Shape;390;p31"/>
          <p:cNvPicPr preferRelativeResize="0"/>
          <p:nvPr/>
        </p:nvPicPr>
        <p:blipFill rotWithShape="1">
          <a:blip r:embed="rId4">
            <a:alphaModFix/>
          </a:blip>
          <a:srcRect/>
          <a:stretch/>
        </p:blipFill>
        <p:spPr>
          <a:xfrm>
            <a:off x="6680196" y="1143000"/>
            <a:ext cx="1924479" cy="1924479"/>
          </a:xfrm>
          <a:prstGeom prst="rect">
            <a:avLst/>
          </a:prstGeom>
          <a:noFill/>
          <a:ln>
            <a:noFill/>
          </a:ln>
        </p:spPr>
      </p:pic>
      <p:pic>
        <p:nvPicPr>
          <p:cNvPr id="391" name="Google Shape;391;p31"/>
          <p:cNvPicPr preferRelativeResize="0"/>
          <p:nvPr/>
        </p:nvPicPr>
        <p:blipFill rotWithShape="1">
          <a:blip r:embed="rId5">
            <a:alphaModFix/>
          </a:blip>
          <a:srcRect/>
          <a:stretch/>
        </p:blipFill>
        <p:spPr>
          <a:xfrm>
            <a:off x="6771431" y="3463964"/>
            <a:ext cx="1951312" cy="2635351"/>
          </a:xfrm>
          <a:prstGeom prst="rect">
            <a:avLst/>
          </a:prstGeom>
          <a:noFill/>
          <a:ln>
            <a:noFill/>
          </a:ln>
        </p:spPr>
      </p:pic>
      <p:pic>
        <p:nvPicPr>
          <p:cNvPr id="392" name="Google Shape;392;p31"/>
          <p:cNvPicPr preferRelativeResize="0"/>
          <p:nvPr/>
        </p:nvPicPr>
        <p:blipFill rotWithShape="1">
          <a:blip r:embed="rId6">
            <a:alphaModFix/>
          </a:blip>
          <a:srcRect/>
          <a:stretch/>
        </p:blipFill>
        <p:spPr>
          <a:xfrm>
            <a:off x="5059266" y="4375117"/>
            <a:ext cx="1481881" cy="1806855"/>
          </a:xfrm>
          <a:prstGeom prst="rect">
            <a:avLst/>
          </a:prstGeom>
          <a:noFill/>
          <a:ln>
            <a:noFill/>
          </a:ln>
        </p:spPr>
      </p:pic>
      <p:pic>
        <p:nvPicPr>
          <p:cNvPr id="393" name="Google Shape;393;p31"/>
          <p:cNvPicPr preferRelativeResize="0"/>
          <p:nvPr/>
        </p:nvPicPr>
        <p:blipFill rotWithShape="1">
          <a:blip r:embed="rId7">
            <a:alphaModFix/>
          </a:blip>
          <a:srcRect/>
          <a:stretch/>
        </p:blipFill>
        <p:spPr>
          <a:xfrm>
            <a:off x="4651142" y="1976113"/>
            <a:ext cx="1770078" cy="16431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CONTACT INFORMATION </a:t>
            </a:r>
            <a:endParaRPr/>
          </a:p>
        </p:txBody>
      </p:sp>
      <p:sp>
        <p:nvSpPr>
          <p:cNvPr id="400" name="Google Shape;400;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Keep in touch with </a:t>
            </a:r>
            <a:r>
              <a:rPr lang="en-US" b="1" i="1"/>
              <a:t>Pool Safely</a:t>
            </a:r>
            <a:r>
              <a:rPr lang="en-US" b="1"/>
              <a:t>!</a:t>
            </a:r>
            <a:endParaRPr b="1" i="1"/>
          </a:p>
        </p:txBody>
      </p:sp>
      <p:sp>
        <p:nvSpPr>
          <p:cNvPr id="407" name="Google Shape;407;p33"/>
          <p:cNvSpPr txBox="1">
            <a:spLocks noGrp="1"/>
          </p:cNvSpPr>
          <p:nvPr>
            <p:ph type="body" idx="1"/>
          </p:nvPr>
        </p:nvSpPr>
        <p:spPr>
          <a:xfrm>
            <a:off x="457200" y="1219200"/>
            <a:ext cx="8458200" cy="4953000"/>
          </a:xfrm>
          <a:prstGeom prst="rect">
            <a:avLst/>
          </a:prstGeom>
          <a:noFill/>
          <a:ln>
            <a:noFill/>
          </a:ln>
        </p:spPr>
        <p:txBody>
          <a:bodyPr spcFirstLastPara="1" wrap="square" lIns="91425" tIns="45700" rIns="91425" bIns="45700" anchor="t" anchorCtr="0">
            <a:noAutofit/>
          </a:bodyPr>
          <a:lstStyle/>
          <a:p>
            <a:pPr marL="342900" lvl="0" indent="-368300" algn="l" rtl="0">
              <a:spcBef>
                <a:spcPts val="0"/>
              </a:spcBef>
              <a:spcAft>
                <a:spcPts val="0"/>
              </a:spcAft>
              <a:buClr>
                <a:schemeClr val="dk1"/>
              </a:buClr>
              <a:buSzPts val="2400"/>
              <a:buChar char="•"/>
            </a:pPr>
            <a:r>
              <a:rPr lang="en-US" sz="2400">
                <a:latin typeface="Calibri"/>
                <a:ea typeface="Calibri"/>
                <a:cs typeface="Calibri"/>
                <a:sym typeface="Calibri"/>
              </a:rPr>
              <a:t>To follow </a:t>
            </a:r>
            <a:r>
              <a:rPr lang="en-US" sz="2400" i="1">
                <a:latin typeface="Calibri"/>
                <a:ea typeface="Calibri"/>
                <a:cs typeface="Calibri"/>
                <a:sym typeface="Calibri"/>
              </a:rPr>
              <a:t>Pool Safely </a:t>
            </a:r>
            <a:r>
              <a:rPr lang="en-US" sz="2400">
                <a:latin typeface="Calibri"/>
                <a:ea typeface="Calibri"/>
                <a:cs typeface="Calibri"/>
                <a:sym typeface="Calibri"/>
              </a:rPr>
              <a:t>on Twitter: </a:t>
            </a:r>
            <a:r>
              <a:rPr lang="en-US" sz="2400" u="sng">
                <a:solidFill>
                  <a:schemeClr val="hlink"/>
                </a:solidFill>
                <a:latin typeface="Calibri"/>
                <a:ea typeface="Calibri"/>
                <a:cs typeface="Calibri"/>
                <a:sym typeface="Calibri"/>
                <a:hlinkClick r:id="rId3"/>
              </a:rPr>
              <a:t>https://twitter.com/poolsafely</a:t>
            </a:r>
            <a:r>
              <a:rPr lang="en-US" sz="2400">
                <a:latin typeface="Calibri"/>
                <a:ea typeface="Calibri"/>
                <a:cs typeface="Calibri"/>
                <a:sym typeface="Calibri"/>
              </a:rPr>
              <a:t> </a:t>
            </a:r>
            <a:endParaRPr sz="3600"/>
          </a:p>
          <a:p>
            <a:pPr marL="342900" lvl="0" indent="-215900" algn="l" rtl="0">
              <a:spcBef>
                <a:spcPts val="400"/>
              </a:spcBef>
              <a:spcAft>
                <a:spcPts val="0"/>
              </a:spcAft>
              <a:buClr>
                <a:schemeClr val="dk1"/>
              </a:buClr>
              <a:buSzPts val="2000"/>
              <a:buNone/>
            </a:pPr>
            <a:endParaRPr sz="2400">
              <a:latin typeface="Calibri"/>
              <a:ea typeface="Calibri"/>
              <a:cs typeface="Calibri"/>
              <a:sym typeface="Calibri"/>
            </a:endParaRPr>
          </a:p>
          <a:p>
            <a:pPr marL="342900" lvl="0" indent="-368300" algn="l" rtl="0">
              <a:spcBef>
                <a:spcPts val="400"/>
              </a:spcBef>
              <a:spcAft>
                <a:spcPts val="0"/>
              </a:spcAft>
              <a:buClr>
                <a:schemeClr val="dk1"/>
              </a:buClr>
              <a:buSzPts val="2400"/>
              <a:buChar char="•"/>
            </a:pPr>
            <a:r>
              <a:rPr lang="en-US" sz="2400">
                <a:latin typeface="Calibri"/>
                <a:ea typeface="Calibri"/>
                <a:cs typeface="Calibri"/>
                <a:sym typeface="Calibri"/>
              </a:rPr>
              <a:t>To follow </a:t>
            </a:r>
            <a:r>
              <a:rPr lang="en-US" sz="2400" i="1">
                <a:latin typeface="Calibri"/>
                <a:ea typeface="Calibri"/>
                <a:cs typeface="Calibri"/>
                <a:sym typeface="Calibri"/>
              </a:rPr>
              <a:t>Pool Safely </a:t>
            </a:r>
            <a:r>
              <a:rPr lang="en-US" sz="2400">
                <a:latin typeface="Calibri"/>
                <a:ea typeface="Calibri"/>
                <a:cs typeface="Calibri"/>
                <a:sym typeface="Calibri"/>
              </a:rPr>
              <a:t>on Instagram: </a:t>
            </a:r>
            <a:r>
              <a:rPr lang="en-US" sz="2400" u="sng">
                <a:solidFill>
                  <a:schemeClr val="hlink"/>
                </a:solidFill>
                <a:latin typeface="Calibri"/>
                <a:ea typeface="Calibri"/>
                <a:cs typeface="Calibri"/>
                <a:sym typeface="Calibri"/>
                <a:hlinkClick r:id="rId4"/>
              </a:rPr>
              <a:t>https://www.instagram.com/poolsafely/</a:t>
            </a:r>
            <a:endParaRPr sz="2400">
              <a:latin typeface="Calibri"/>
              <a:ea typeface="Calibri"/>
              <a:cs typeface="Calibri"/>
              <a:sym typeface="Calibri"/>
            </a:endParaRPr>
          </a:p>
          <a:p>
            <a:pPr marL="342900" lvl="0" indent="-215900" algn="l" rtl="0">
              <a:spcBef>
                <a:spcPts val="400"/>
              </a:spcBef>
              <a:spcAft>
                <a:spcPts val="0"/>
              </a:spcAft>
              <a:buClr>
                <a:schemeClr val="dk1"/>
              </a:buClr>
              <a:buSzPts val="2000"/>
              <a:buNone/>
            </a:pPr>
            <a:endParaRPr sz="2400">
              <a:latin typeface="Calibri"/>
              <a:ea typeface="Calibri"/>
              <a:cs typeface="Calibri"/>
              <a:sym typeface="Calibri"/>
            </a:endParaRPr>
          </a:p>
          <a:p>
            <a:pPr marL="342900" lvl="0" indent="-368300" algn="l" rtl="0">
              <a:spcBef>
                <a:spcPts val="400"/>
              </a:spcBef>
              <a:spcAft>
                <a:spcPts val="0"/>
              </a:spcAft>
              <a:buClr>
                <a:schemeClr val="dk1"/>
              </a:buClr>
              <a:buSzPts val="2400"/>
              <a:buChar char="•"/>
            </a:pPr>
            <a:r>
              <a:rPr lang="en-US" sz="2400">
                <a:latin typeface="Calibri"/>
                <a:ea typeface="Calibri"/>
                <a:cs typeface="Calibri"/>
                <a:sym typeface="Calibri"/>
              </a:rPr>
              <a:t>To follow </a:t>
            </a:r>
            <a:r>
              <a:rPr lang="en-US" sz="2400" i="1">
                <a:latin typeface="Calibri"/>
                <a:ea typeface="Calibri"/>
                <a:cs typeface="Calibri"/>
                <a:sym typeface="Calibri"/>
              </a:rPr>
              <a:t>Pool Safely </a:t>
            </a:r>
            <a:r>
              <a:rPr lang="en-US" sz="2400">
                <a:latin typeface="Calibri"/>
                <a:ea typeface="Calibri"/>
                <a:cs typeface="Calibri"/>
                <a:sym typeface="Calibri"/>
              </a:rPr>
              <a:t>on Facebook: </a:t>
            </a:r>
            <a:r>
              <a:rPr lang="en-US" sz="2400" u="sng">
                <a:solidFill>
                  <a:schemeClr val="hlink"/>
                </a:solidFill>
                <a:latin typeface="Calibri"/>
                <a:ea typeface="Calibri"/>
                <a:cs typeface="Calibri"/>
                <a:sym typeface="Calibri"/>
                <a:hlinkClick r:id="rId5"/>
              </a:rPr>
              <a:t>https://www.facebook.com/poolsafely/</a:t>
            </a:r>
            <a:endParaRPr sz="2400">
              <a:latin typeface="Calibri"/>
              <a:ea typeface="Calibri"/>
              <a:cs typeface="Calibri"/>
              <a:sym typeface="Calibri"/>
            </a:endParaRPr>
          </a:p>
          <a:p>
            <a:pPr marL="0" lvl="0" indent="0" algn="l" rtl="0">
              <a:spcBef>
                <a:spcPts val="400"/>
              </a:spcBef>
              <a:spcAft>
                <a:spcPts val="0"/>
              </a:spcAft>
              <a:buClr>
                <a:schemeClr val="dk1"/>
              </a:buClr>
              <a:buSzPts val="2000"/>
              <a:buNone/>
            </a:pPr>
            <a:endParaRPr sz="2400" u="sng">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400">
                <a:latin typeface="Calibri"/>
                <a:ea typeface="Calibri"/>
                <a:cs typeface="Calibri"/>
                <a:sym typeface="Calibri"/>
              </a:rPr>
              <a:t>To email us your questions, photos and information about your water safety events: </a:t>
            </a:r>
            <a:r>
              <a:rPr lang="en-US" sz="2400" u="sng">
                <a:solidFill>
                  <a:schemeClr val="hlink"/>
                </a:solidFill>
                <a:latin typeface="Calibri"/>
                <a:ea typeface="Calibri"/>
                <a:cs typeface="Calibri"/>
                <a:sym typeface="Calibri"/>
                <a:hlinkClick r:id="rId6"/>
              </a:rPr>
              <a:t>poolsafely@cpsc.gov</a:t>
            </a:r>
            <a:r>
              <a:rPr lang="en-US" sz="2000">
                <a:latin typeface="Calibri"/>
                <a:ea typeface="Calibri"/>
                <a:cs typeface="Calibri"/>
                <a:sym typeface="Calibri"/>
              </a:rPr>
              <a:t> </a:t>
            </a:r>
            <a:endParaRPr/>
          </a:p>
          <a:p>
            <a:pPr marL="742950" lvl="1" indent="-158750" algn="l" rtl="0">
              <a:spcBef>
                <a:spcPts val="400"/>
              </a:spcBef>
              <a:spcAft>
                <a:spcPts val="0"/>
              </a:spcAft>
              <a:buClr>
                <a:schemeClr val="dk1"/>
              </a:buClr>
              <a:buSzPts val="2000"/>
              <a:buNone/>
            </a:pPr>
            <a:endParaRPr sz="2000">
              <a:latin typeface="Calibri"/>
              <a:ea typeface="Calibri"/>
              <a:cs typeface="Calibri"/>
              <a:sym typeface="Calibri"/>
            </a:endParaRPr>
          </a:p>
          <a:p>
            <a:pPr marL="742950" lvl="1" indent="-158750" algn="l" rtl="0">
              <a:spcBef>
                <a:spcPts val="400"/>
              </a:spcBef>
              <a:spcAft>
                <a:spcPts val="0"/>
              </a:spcAft>
              <a:buClr>
                <a:schemeClr val="dk1"/>
              </a:buClr>
              <a:buSzPts val="2000"/>
              <a:buNone/>
            </a:pPr>
            <a:endParaRPr sz="2000">
              <a:latin typeface="Calibri"/>
              <a:ea typeface="Calibri"/>
              <a:cs typeface="Calibri"/>
              <a:sym typeface="Calibri"/>
            </a:endParaRPr>
          </a:p>
          <a:p>
            <a:pPr marL="742950" lvl="1" indent="-158750" algn="l" rtl="0">
              <a:spcBef>
                <a:spcPts val="400"/>
              </a:spcBef>
              <a:spcAft>
                <a:spcPts val="0"/>
              </a:spcAft>
              <a:buClr>
                <a:schemeClr val="dk1"/>
              </a:buClr>
              <a:buSzPts val="2000"/>
              <a:buNone/>
            </a:pPr>
            <a:endParaRPr sz="2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533400" y="18535"/>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i="1"/>
              <a:t>Pool Safely </a:t>
            </a:r>
            <a:r>
              <a:rPr lang="en-US" b="1"/>
              <a:t>Campaign Messaging </a:t>
            </a:r>
            <a:endParaRPr b="1" i="1"/>
          </a:p>
        </p:txBody>
      </p:sp>
      <p:sp>
        <p:nvSpPr>
          <p:cNvPr id="165" name="Google Shape;165;p4"/>
          <p:cNvSpPr txBox="1">
            <a:spLocks noGrp="1"/>
          </p:cNvSpPr>
          <p:nvPr>
            <p:ph type="body" idx="1"/>
          </p:nvPr>
        </p:nvSpPr>
        <p:spPr>
          <a:xfrm>
            <a:off x="228600" y="1219200"/>
            <a:ext cx="8458200" cy="48768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sz="2400" b="1"/>
              <a:t>Please feel free to use these campaign messages when writing about or discussing </a:t>
            </a:r>
            <a:r>
              <a:rPr lang="en-US" sz="2400" b="1" i="1"/>
              <a:t>Pool Safely</a:t>
            </a:r>
            <a:r>
              <a:rPr lang="en-US" sz="2400" b="1"/>
              <a:t>: </a:t>
            </a:r>
            <a:endParaRPr/>
          </a:p>
          <a:p>
            <a:pPr marL="342900" lvl="0" indent="-284162" algn="l" rtl="0">
              <a:spcBef>
                <a:spcPts val="185"/>
              </a:spcBef>
              <a:spcAft>
                <a:spcPts val="0"/>
              </a:spcAft>
              <a:buClr>
                <a:schemeClr val="dk1"/>
              </a:buClr>
              <a:buSzPct val="100000"/>
              <a:buNone/>
            </a:pPr>
            <a:endParaRPr sz="1000"/>
          </a:p>
          <a:p>
            <a:pPr marL="742950" lvl="1" indent="-285750" algn="l" rtl="0">
              <a:spcBef>
                <a:spcPts val="370"/>
              </a:spcBef>
              <a:spcAft>
                <a:spcPts val="0"/>
              </a:spcAft>
              <a:buClr>
                <a:schemeClr val="dk1"/>
              </a:buClr>
              <a:buSzPct val="100000"/>
              <a:buChar char="–"/>
            </a:pPr>
            <a:r>
              <a:rPr lang="en-US" sz="2000" i="1"/>
              <a:t>Pool Safely </a:t>
            </a:r>
            <a:r>
              <a:rPr lang="en-US" sz="2000"/>
              <a:t>is a national public education campaign from the U.S. Consumer Product Safety Commission (CPSC).</a:t>
            </a:r>
            <a:endParaRPr/>
          </a:p>
          <a:p>
            <a:pPr marL="742950" lvl="1" indent="-285750" algn="l" rtl="0">
              <a:spcBef>
                <a:spcPts val="370"/>
              </a:spcBef>
              <a:spcAft>
                <a:spcPts val="0"/>
              </a:spcAft>
              <a:buClr>
                <a:schemeClr val="dk1"/>
              </a:buClr>
              <a:buSzPct val="100000"/>
              <a:buChar char="–"/>
            </a:pPr>
            <a:r>
              <a:rPr lang="en-US" sz="2000"/>
              <a:t>Drowning is the number one cause of unintentional death among children ages 1-4. According to CPSC data released in June 2021, on average, there were 397 reported pool-or-spa-related fatal drownings involving children younger than 15 years of age per year from 2016 through 2018.</a:t>
            </a:r>
            <a:endParaRPr/>
          </a:p>
          <a:p>
            <a:pPr marL="742950" lvl="1" indent="-285750" algn="l" rtl="0">
              <a:spcBef>
                <a:spcPts val="370"/>
              </a:spcBef>
              <a:spcAft>
                <a:spcPts val="0"/>
              </a:spcAft>
              <a:buClr>
                <a:schemeClr val="dk1"/>
              </a:buClr>
              <a:buSzPct val="100000"/>
              <a:buChar char="–"/>
            </a:pPr>
            <a:r>
              <a:rPr lang="en-US" sz="2000"/>
              <a:t>Drownings happen quickly and often they are silent. It’s not like in the movies, where children are portrayed as splashing and yelling for help. Drownings are 100 percent preventable, but to prevent these tragedies, we need everyone to always follow simple water safety steps.</a:t>
            </a:r>
            <a:endParaRPr/>
          </a:p>
          <a:p>
            <a:pPr marL="742950" lvl="1" indent="-285750" algn="l" rtl="0">
              <a:spcBef>
                <a:spcPts val="370"/>
              </a:spcBef>
              <a:spcAft>
                <a:spcPts val="0"/>
              </a:spcAft>
              <a:buClr>
                <a:schemeClr val="dk1"/>
              </a:buClr>
              <a:buSzPct val="100000"/>
              <a:buChar char="–"/>
            </a:pPr>
            <a:r>
              <a:rPr lang="en-US" sz="2000"/>
              <a:t>In particular, installing more and even stronger layers of protection is key to prevention. </a:t>
            </a:r>
            <a:endParaRPr/>
          </a:p>
          <a:p>
            <a:pPr marL="742950" lvl="1" indent="-285750" algn="l" rtl="0">
              <a:spcBef>
                <a:spcPts val="370"/>
              </a:spcBef>
              <a:spcAft>
                <a:spcPts val="0"/>
              </a:spcAft>
              <a:buClr>
                <a:schemeClr val="dk1"/>
              </a:buClr>
              <a:buSzPct val="100000"/>
              <a:buChar char="–"/>
            </a:pPr>
            <a:r>
              <a:rPr lang="en-US" sz="2000"/>
              <a:t>One of the best layers of protection is 4-sided fencing with a self-closing, self-latching gate around all pools and spas.</a:t>
            </a:r>
            <a:endParaRPr/>
          </a:p>
          <a:p>
            <a:pPr marL="742950" lvl="1" indent="-285750" algn="l" rtl="0">
              <a:spcBef>
                <a:spcPts val="370"/>
              </a:spcBef>
              <a:spcAft>
                <a:spcPts val="0"/>
              </a:spcAft>
              <a:buClr>
                <a:schemeClr val="dk1"/>
              </a:buClr>
              <a:buSzPct val="100000"/>
              <a:buChar char="–"/>
            </a:pPr>
            <a:r>
              <a:rPr lang="en-US" sz="2000"/>
              <a:t>We must prevent young children from being able to get near the water if an adult isn’t nearby.</a:t>
            </a:r>
            <a:endParaRPr/>
          </a:p>
          <a:p>
            <a:pPr marL="742950" lvl="1" indent="-168275" algn="l" rtl="0">
              <a:spcBef>
                <a:spcPts val="370"/>
              </a:spcBef>
              <a:spcAft>
                <a:spcPts val="0"/>
              </a:spcAft>
              <a:buClr>
                <a:schemeClr val="dk1"/>
              </a:buClr>
              <a:buSzPct val="1000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i="1"/>
              <a:t>Pool Safely </a:t>
            </a:r>
            <a:r>
              <a:rPr lang="en-US" b="1"/>
              <a:t>Messaging – Simple Steps</a:t>
            </a:r>
            <a:endParaRPr b="1">
              <a:solidFill>
                <a:srgbClr val="FF0000"/>
              </a:solidFill>
            </a:endParaRPr>
          </a:p>
        </p:txBody>
      </p:sp>
      <p:sp>
        <p:nvSpPr>
          <p:cNvPr id="172" name="Google Shape;172;p5"/>
          <p:cNvSpPr txBox="1">
            <a:spLocks noGrp="1"/>
          </p:cNvSpPr>
          <p:nvPr>
            <p:ph type="body" idx="1"/>
          </p:nvPr>
        </p:nvSpPr>
        <p:spPr>
          <a:xfrm>
            <a:off x="457200" y="1219200"/>
            <a:ext cx="8382000" cy="4876800"/>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chemeClr val="dk1"/>
              </a:buClr>
              <a:buSzPct val="100000"/>
              <a:buChar char="•"/>
            </a:pPr>
            <a:r>
              <a:rPr lang="en-US" sz="3600" b="1"/>
              <a:t>Simple steps can save lives, and parents and kids should follow these additional simple safety steps:</a:t>
            </a:r>
            <a:endParaRPr/>
          </a:p>
          <a:p>
            <a:pPr marL="0" lvl="0" indent="0" algn="l" rtl="0">
              <a:spcBef>
                <a:spcPts val="198"/>
              </a:spcBef>
              <a:spcAft>
                <a:spcPts val="0"/>
              </a:spcAft>
              <a:buClr>
                <a:schemeClr val="dk1"/>
              </a:buClr>
              <a:buSzPct val="100000"/>
              <a:buNone/>
            </a:pPr>
            <a:endParaRPr sz="1800"/>
          </a:p>
          <a:p>
            <a:pPr marL="742950" lvl="1" indent="-285750" algn="l" rtl="0">
              <a:spcBef>
                <a:spcPts val="341"/>
              </a:spcBef>
              <a:spcAft>
                <a:spcPts val="0"/>
              </a:spcAft>
              <a:buClr>
                <a:schemeClr val="dk1"/>
              </a:buClr>
              <a:buSzPct val="100000"/>
              <a:buChar char="–"/>
            </a:pPr>
            <a:r>
              <a:rPr lang="en-US" sz="3100" b="1"/>
              <a:t>Designate a Water Watcher: </a:t>
            </a:r>
            <a:r>
              <a:rPr lang="en-US" sz="3100"/>
              <a:t>Supervision is one of the most important steps you can take to keep children safer in and around the water. Designate a Water Watcher – this is an adult, whose only job is to watch children when they’re in the pool. It’s important that the Water Watcher is not distracted by texting or phone calls.</a:t>
            </a:r>
            <a:endParaRPr/>
          </a:p>
          <a:p>
            <a:pPr marL="742950" lvl="1" indent="-285750" algn="l" rtl="0">
              <a:spcBef>
                <a:spcPts val="341"/>
              </a:spcBef>
              <a:spcAft>
                <a:spcPts val="0"/>
              </a:spcAft>
              <a:buClr>
                <a:schemeClr val="dk1"/>
              </a:buClr>
              <a:buSzPct val="100000"/>
              <a:buChar char="–"/>
            </a:pPr>
            <a:r>
              <a:rPr lang="en-US" sz="3100" b="1"/>
              <a:t>Teach Kids to Swim: </a:t>
            </a:r>
            <a:r>
              <a:rPr lang="en-US" sz="3100"/>
              <a:t>While supervision is critical, it is also important for children to learn how to swim. Kids who can’t swim face a much higher risk of drowning, so sign your children up for swimming lessons. Your local YMCA or parks and rec department are great places to go for information on swimming lessons – many even offer them for free or at a reduced cost.</a:t>
            </a:r>
            <a:endParaRPr/>
          </a:p>
          <a:p>
            <a:pPr marL="742950" lvl="1" indent="-285750" algn="l" rtl="0">
              <a:spcBef>
                <a:spcPts val="341"/>
              </a:spcBef>
              <a:spcAft>
                <a:spcPts val="0"/>
              </a:spcAft>
              <a:buClr>
                <a:schemeClr val="dk1"/>
              </a:buClr>
              <a:buSzPct val="100000"/>
              <a:buChar char="–"/>
            </a:pPr>
            <a:r>
              <a:rPr lang="en-US" sz="3100" b="1"/>
              <a:t>Learn CPR: </a:t>
            </a:r>
            <a:r>
              <a:rPr lang="en-US" sz="3100"/>
              <a:t>When your children are learning how to swim, it is important for you to learn CPR. In case of an emergency, bystander CPR can often make a real difference while you’re waiting for emergency first responders to arrive at the scene. </a:t>
            </a:r>
            <a:endParaRPr/>
          </a:p>
          <a:p>
            <a:pPr marL="742950" lvl="1" indent="-285750" algn="l" rtl="0">
              <a:spcBef>
                <a:spcPts val="341"/>
              </a:spcBef>
              <a:spcAft>
                <a:spcPts val="0"/>
              </a:spcAft>
              <a:buClr>
                <a:schemeClr val="dk1"/>
              </a:buClr>
              <a:buSzPct val="100000"/>
              <a:buChar char="–"/>
            </a:pPr>
            <a:r>
              <a:rPr lang="en-US" sz="3100" b="1"/>
              <a:t>Check Drain Covers: </a:t>
            </a:r>
            <a:r>
              <a:rPr lang="en-US" sz="3100"/>
              <a:t>Finally, regardless of whether you’re swimming in your home pool, or visiting a public pool, be sure that all drain covers are not loose or broken. Drains should be “VGB compliant,” which means they meet safety standards. If you own a pool and you’re not sure about the safety of your drain covers, a pool technician can let you know. </a:t>
            </a:r>
            <a:endParaRPr/>
          </a:p>
          <a:p>
            <a:pPr marL="342900" lvl="0" indent="-231140" algn="l" rtl="0">
              <a:spcBef>
                <a:spcPts val="352"/>
              </a:spcBef>
              <a:spcAft>
                <a:spcPts val="0"/>
              </a:spcAft>
              <a:buClr>
                <a:schemeClr val="dk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47244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2021 Drowning Data &amp; Messaging</a:t>
            </a:r>
            <a:endParaRPr/>
          </a:p>
        </p:txBody>
      </p:sp>
      <p:sp>
        <p:nvSpPr>
          <p:cNvPr id="179" name="Google Shape;179;p6"/>
          <p:cNvSpPr txBox="1">
            <a:spLocks noGrp="1"/>
          </p:cNvSpPr>
          <p:nvPr>
            <p:ph type="body" idx="1"/>
          </p:nvPr>
        </p:nvSpPr>
        <p:spPr>
          <a:xfrm>
            <a:off x="152400" y="1028700"/>
            <a:ext cx="88392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Char char="•"/>
            </a:pPr>
            <a:r>
              <a:rPr lang="en-US" sz="1600" dirty="0"/>
              <a:t>In 2021, CPSC released the following data via its drowning and drain entrapment reports:</a:t>
            </a:r>
            <a:endParaRPr dirty="0"/>
          </a:p>
          <a:p>
            <a:pPr marL="742950" lvl="1" indent="-285750" algn="l" rtl="0">
              <a:spcBef>
                <a:spcPts val="320"/>
              </a:spcBef>
              <a:spcAft>
                <a:spcPts val="0"/>
              </a:spcAft>
              <a:buClr>
                <a:schemeClr val="dk1"/>
              </a:buClr>
              <a:buSzPts val="1600"/>
              <a:buChar char="–"/>
            </a:pPr>
            <a:r>
              <a:rPr lang="en-US" sz="1600" dirty="0"/>
              <a:t>Child drownings remain the leading cause of unintentional death among children ages one to four years old.</a:t>
            </a:r>
            <a:endParaRPr dirty="0"/>
          </a:p>
          <a:p>
            <a:pPr marL="742950" lvl="1" indent="-285750" algn="l" rtl="0">
              <a:spcBef>
                <a:spcPts val="320"/>
              </a:spcBef>
              <a:spcAft>
                <a:spcPts val="0"/>
              </a:spcAft>
              <a:buClr>
                <a:schemeClr val="dk1"/>
              </a:buClr>
              <a:buSzPts val="1600"/>
              <a:buChar char="–"/>
            </a:pPr>
            <a:r>
              <a:rPr lang="en-US" sz="1600" dirty="0"/>
              <a:t>There was an increase in pool-or spa-related fatal drowning incidents among children younger than 15 years old.</a:t>
            </a:r>
            <a:endParaRPr dirty="0"/>
          </a:p>
          <a:p>
            <a:pPr marL="742950" lvl="1" indent="-285750" algn="l" rtl="0">
              <a:spcBef>
                <a:spcPts val="320"/>
              </a:spcBef>
              <a:spcAft>
                <a:spcPts val="0"/>
              </a:spcAft>
              <a:buClr>
                <a:schemeClr val="dk1"/>
              </a:buClr>
              <a:buSzPts val="1600"/>
              <a:buChar char="–"/>
            </a:pPr>
            <a:r>
              <a:rPr lang="en-US" sz="1600" dirty="0"/>
              <a:t>On average, there were 397 reported pool-or-spa-related fatal drownings involving children younger than 15 years of age per year from 2016 through 2018.</a:t>
            </a:r>
            <a:endParaRPr dirty="0"/>
          </a:p>
          <a:p>
            <a:pPr marL="742950" lvl="1" indent="-285750" algn="l" rtl="0">
              <a:spcBef>
                <a:spcPts val="320"/>
              </a:spcBef>
              <a:spcAft>
                <a:spcPts val="0"/>
              </a:spcAft>
              <a:buClr>
                <a:schemeClr val="dk1"/>
              </a:buClr>
              <a:buSzPts val="1600"/>
              <a:buChar char="–"/>
            </a:pPr>
            <a:r>
              <a:rPr lang="en-US" sz="1600" dirty="0"/>
              <a:t>Seventy-five percent of the reported fatal drownings from 2016 through 2018 involved children younger than five years of age—eighty-three percent of these were at residential pools.</a:t>
            </a:r>
            <a:endParaRPr dirty="0"/>
          </a:p>
          <a:p>
            <a:pPr marL="742950" lvl="1" indent="-285750" algn="l" rtl="0">
              <a:spcBef>
                <a:spcPts val="320"/>
              </a:spcBef>
              <a:spcAft>
                <a:spcPts val="0"/>
              </a:spcAft>
              <a:buClr>
                <a:schemeClr val="dk1"/>
              </a:buClr>
              <a:buSzPts val="1600"/>
              <a:buChar char="–"/>
            </a:pPr>
            <a:r>
              <a:rPr lang="en-US" sz="1600" dirty="0"/>
              <a:t>From 2018 to 2020, 78 percent of nonfatal drowning injuries occurred among children younger than five years old.</a:t>
            </a:r>
            <a:endParaRPr dirty="0"/>
          </a:p>
          <a:p>
            <a:pPr marL="742950" lvl="1" indent="-285750" algn="l" rtl="0">
              <a:spcBef>
                <a:spcPts val="320"/>
              </a:spcBef>
              <a:spcAft>
                <a:spcPts val="0"/>
              </a:spcAft>
              <a:buClr>
                <a:schemeClr val="dk1"/>
              </a:buClr>
              <a:buSzPts val="1600"/>
              <a:buChar char="–"/>
            </a:pPr>
            <a:r>
              <a:rPr lang="en-US" sz="1600" dirty="0"/>
              <a:t>While the report shows the number of pool-or spa-related nonfatal drowning injuries treated by hospital emergency departments decreased from 2019 (6,300 injuries) to 2020 (5,800 injuries), CPSC advises that the changes are not statistically significant and is likely the result of limitations on summer activities due to the COVID-19 pandemic.</a:t>
            </a:r>
            <a:endParaRPr dirty="0"/>
          </a:p>
          <a:p>
            <a:pPr marL="742950" lvl="1" indent="-285750" algn="l" rtl="0">
              <a:spcBef>
                <a:spcPts val="320"/>
              </a:spcBef>
              <a:spcAft>
                <a:spcPts val="0"/>
              </a:spcAft>
              <a:buClr>
                <a:schemeClr val="dk1"/>
              </a:buClr>
              <a:buSzPts val="1600"/>
              <a:buChar char="–"/>
            </a:pPr>
            <a:r>
              <a:rPr lang="en-US" sz="1600" dirty="0"/>
              <a:t>Since the VGB Act went into effect in Dec. 2008, there have been zero entrapment-related deaths involving children in public pools and spas.</a:t>
            </a:r>
            <a:endParaRPr dirty="0"/>
          </a:p>
          <a:p>
            <a:pPr marL="457200" lvl="1" indent="0" algn="l" rtl="0">
              <a:spcBef>
                <a:spcPts val="100"/>
              </a:spcBef>
              <a:spcAft>
                <a:spcPts val="0"/>
              </a:spcAft>
              <a:buClr>
                <a:schemeClr val="dk1"/>
              </a:buClr>
              <a:buSzPts val="500"/>
              <a:buNone/>
            </a:pPr>
            <a:endParaRPr sz="500" dirty="0"/>
          </a:p>
          <a:p>
            <a:pPr marL="1143000" lvl="2" indent="-228600" algn="l" rtl="0">
              <a:spcBef>
                <a:spcPts val="280"/>
              </a:spcBef>
              <a:spcAft>
                <a:spcPts val="0"/>
              </a:spcAft>
              <a:buClr>
                <a:schemeClr val="dk1"/>
              </a:buClr>
              <a:buSzPts val="1400"/>
              <a:buChar char="•"/>
            </a:pPr>
            <a:r>
              <a:rPr lang="en-US" sz="1400" i="1" dirty="0"/>
              <a:t>Note: CPSC’s report addresses nonfatal drownings for the period 2017 through 2019 and fatal drownings for the period 2015 through 2017, reflecting a lag in the reporting of fatal drowning statistics.</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i="1"/>
              <a:t>Pool Safely </a:t>
            </a:r>
            <a:r>
              <a:rPr lang="en-US" b="1"/>
              <a:t>Messaging - Outreach</a:t>
            </a:r>
            <a:endParaRPr b="1" i="1"/>
          </a:p>
        </p:txBody>
      </p:sp>
      <p:sp>
        <p:nvSpPr>
          <p:cNvPr id="186" name="Google Shape;186;p7"/>
          <p:cNvSpPr txBox="1">
            <a:spLocks noGrp="1"/>
          </p:cNvSpPr>
          <p:nvPr>
            <p:ph type="body" idx="1"/>
          </p:nvPr>
        </p:nvSpPr>
        <p:spPr>
          <a:xfrm>
            <a:off x="413951" y="1524000"/>
            <a:ext cx="54864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The </a:t>
            </a:r>
            <a:r>
              <a:rPr lang="en-US" i="1"/>
              <a:t>Pool Safely</a:t>
            </a:r>
            <a:r>
              <a:rPr lang="en-US"/>
              <a:t> campaign is reaching out to African American and Hispanic children and their families.  </a:t>
            </a:r>
            <a:endParaRPr/>
          </a:p>
          <a:p>
            <a:pPr marL="742950" lvl="1" indent="-285750" algn="l" rtl="0">
              <a:spcBef>
                <a:spcPts val="560"/>
              </a:spcBef>
              <a:spcAft>
                <a:spcPts val="0"/>
              </a:spcAft>
              <a:buClr>
                <a:schemeClr val="dk1"/>
              </a:buClr>
              <a:buSzPts val="2800"/>
              <a:buChar char="–"/>
            </a:pPr>
            <a:r>
              <a:rPr lang="en-US"/>
              <a:t>Research shows that 64 percent of African American children and 45 percent of Hispanic children have no/low swimming ability. </a:t>
            </a:r>
            <a:endParaRPr/>
          </a:p>
          <a:p>
            <a:pPr marL="342900" lvl="0" indent="-139700" algn="l" rtl="0">
              <a:spcBef>
                <a:spcPts val="640"/>
              </a:spcBef>
              <a:spcAft>
                <a:spcPts val="0"/>
              </a:spcAft>
              <a:buClr>
                <a:schemeClr val="dk1"/>
              </a:buClr>
              <a:buSzPts val="3200"/>
              <a:buNone/>
            </a:pPr>
            <a:endParaRPr/>
          </a:p>
        </p:txBody>
      </p:sp>
      <p:pic>
        <p:nvPicPr>
          <p:cNvPr id="187" name="Google Shape;187;p7"/>
          <p:cNvPicPr preferRelativeResize="0"/>
          <p:nvPr/>
        </p:nvPicPr>
        <p:blipFill rotWithShape="1">
          <a:blip r:embed="rId3">
            <a:alphaModFix/>
          </a:blip>
          <a:srcRect/>
          <a:stretch/>
        </p:blipFill>
        <p:spPr>
          <a:xfrm>
            <a:off x="5638800" y="2350770"/>
            <a:ext cx="3233512" cy="21564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Calibri"/>
              <a:buNone/>
            </a:pPr>
            <a:r>
              <a:rPr lang="en-US"/>
              <a:t>NEW PSA</a:t>
            </a:r>
            <a:endParaRPr/>
          </a:p>
        </p:txBody>
      </p:sp>
      <p:sp>
        <p:nvSpPr>
          <p:cNvPr id="194" name="Google Shape;194;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i="1"/>
              <a:t>Pool Safely</a:t>
            </a:r>
            <a:r>
              <a:rPr lang="en-US"/>
              <a:t> Collaborator Toolkit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1481357" y="97008"/>
            <a:ext cx="6181286" cy="9730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New PSA: Gills and Fins</a:t>
            </a:r>
            <a:endParaRPr b="1"/>
          </a:p>
        </p:txBody>
      </p:sp>
      <p:sp>
        <p:nvSpPr>
          <p:cNvPr id="200" name="Google Shape;200;p9"/>
          <p:cNvSpPr txBox="1"/>
          <p:nvPr/>
        </p:nvSpPr>
        <p:spPr>
          <a:xfrm>
            <a:off x="457200" y="1160585"/>
            <a:ext cx="430354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9"/>
          <p:cNvSpPr txBox="1"/>
          <p:nvPr/>
        </p:nvSpPr>
        <p:spPr>
          <a:xfrm>
            <a:off x="457200" y="2284535"/>
            <a:ext cx="8303458"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What if kids were born with gills and fins? Then no parent or caregiver would ever have to worry about their safety in the water. </a:t>
            </a:r>
            <a:r>
              <a:rPr lang="en-US" sz="1800" i="1">
                <a:solidFill>
                  <a:schemeClr val="dk1"/>
                </a:solidFill>
                <a:latin typeface="Calibri"/>
                <a:ea typeface="Calibri"/>
                <a:cs typeface="Calibri"/>
                <a:sym typeface="Calibri"/>
              </a:rPr>
              <a:t>Pool Safely </a:t>
            </a:r>
            <a:r>
              <a:rPr lang="en-US" sz="1800">
                <a:solidFill>
                  <a:schemeClr val="dk1"/>
                </a:solidFill>
                <a:latin typeface="Calibri"/>
                <a:ea typeface="Calibri"/>
                <a:cs typeface="Calibri"/>
                <a:sym typeface="Calibri"/>
              </a:rPr>
              <a:t>recently released a new public service announcement (PSA) which imagines this very scenario.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Launched in both English and Spanish, the PSA emphasizes the fact that children do not possess built-in swimming abilities and each year, drowning is a leading cause of death for young kids. Because we can never assume children aren’t in danger while in and around water, the PSA urges parents to keep children safer by following the simple safety steps.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Watch and share the full PSA, using the links below:</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English</a:t>
            </a:r>
            <a:r>
              <a:rPr lang="en-US" sz="1800">
                <a:solidFill>
                  <a:schemeClr val="dk1"/>
                </a:solidFill>
                <a:latin typeface="Calibri"/>
                <a:ea typeface="Calibri"/>
                <a:cs typeface="Calibri"/>
                <a:sym typeface="Calibri"/>
              </a:rPr>
              <a:t>: </a:t>
            </a:r>
            <a:r>
              <a:rPr lang="en-US" sz="1800" u="sng">
                <a:solidFill>
                  <a:srgbClr val="24406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https://bit.ly/3hUKul4</a:t>
            </a:r>
            <a:endParaRPr sz="1800" u="sng">
              <a:solidFill>
                <a:srgbClr val="24406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Spanish</a:t>
            </a:r>
            <a:r>
              <a:rPr lang="en-US" sz="1800">
                <a:solidFill>
                  <a:schemeClr val="dk1"/>
                </a:solidFill>
                <a:latin typeface="Calibri"/>
                <a:ea typeface="Calibri"/>
                <a:cs typeface="Calibri"/>
                <a:sym typeface="Calibri"/>
              </a:rPr>
              <a:t>: </a:t>
            </a:r>
            <a:r>
              <a:rPr lang="en-US" sz="1800" u="sng">
                <a:solidFill>
                  <a:srgbClr val="24406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https://bit.ly/3ckz5cU</a:t>
            </a:r>
            <a:endParaRPr sz="1800" u="sng">
              <a:solidFill>
                <a:srgbClr val="24406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02" name="Google Shape;202;p9"/>
          <p:cNvPicPr preferRelativeResize="0"/>
          <p:nvPr/>
        </p:nvPicPr>
        <p:blipFill rotWithShape="1">
          <a:blip r:embed="rId5">
            <a:alphaModFix/>
          </a:blip>
          <a:srcRect/>
          <a:stretch/>
        </p:blipFill>
        <p:spPr>
          <a:xfrm>
            <a:off x="2409825" y="964728"/>
            <a:ext cx="2162175" cy="1123950"/>
          </a:xfrm>
          <a:prstGeom prst="rect">
            <a:avLst/>
          </a:prstGeom>
          <a:noFill/>
          <a:ln>
            <a:noFill/>
          </a:ln>
        </p:spPr>
      </p:pic>
      <p:pic>
        <p:nvPicPr>
          <p:cNvPr id="203" name="Google Shape;203;p9"/>
          <p:cNvPicPr preferRelativeResize="0"/>
          <p:nvPr/>
        </p:nvPicPr>
        <p:blipFill rotWithShape="1">
          <a:blip r:embed="rId6">
            <a:alphaModFix/>
          </a:blip>
          <a:srcRect/>
          <a:stretch/>
        </p:blipFill>
        <p:spPr>
          <a:xfrm>
            <a:off x="4760741" y="959953"/>
            <a:ext cx="1809750" cy="1133475"/>
          </a:xfrm>
          <a:prstGeom prst="rect">
            <a:avLst/>
          </a:prstGeom>
          <a:noFill/>
          <a:ln>
            <a:noFill/>
          </a:ln>
        </p:spPr>
      </p:pic>
    </p:spTree>
  </p:cSld>
  <p:clrMapOvr>
    <a:masterClrMapping/>
  </p:clrMapOvr>
</p:sld>
</file>

<file path=ppt/theme/theme1.xml><?xml version="1.0" encoding="utf-8"?>
<a:theme xmlns:a="http://schemas.openxmlformats.org/drawingml/2006/main" name="PS PP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2554</Words>
  <Application>Microsoft Office PowerPoint</Application>
  <PresentationFormat>On-screen Show (4:3)</PresentationFormat>
  <Paragraphs>188</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PS PPT Theme</vt:lpstr>
      <vt:lpstr>Collaborator Toolkit 2021</vt:lpstr>
      <vt:lpstr>Table of Contents</vt:lpstr>
      <vt:lpstr>MESSAGING</vt:lpstr>
      <vt:lpstr>Pool Safely Campaign Messaging </vt:lpstr>
      <vt:lpstr>Pool Safely Messaging – Simple Steps</vt:lpstr>
      <vt:lpstr>2021 Drowning Data &amp; Messaging</vt:lpstr>
      <vt:lpstr>Pool Safely Messaging - Outreach</vt:lpstr>
      <vt:lpstr>NEW PSA</vt:lpstr>
      <vt:lpstr>New PSA: Gills and Fins</vt:lpstr>
      <vt:lpstr>ASK THE EXPERTS and Pool Safely STORIES</vt:lpstr>
      <vt:lpstr>Ask the Experts</vt:lpstr>
      <vt:lpstr>Pool Safely Stories</vt:lpstr>
      <vt:lpstr>SOCIAL MEDIA </vt:lpstr>
      <vt:lpstr>Pool Safely Hashtags</vt:lpstr>
      <vt:lpstr>Follow Pool Safely on Instagram!</vt:lpstr>
      <vt:lpstr>Sample Social Media Posts: Twitter</vt:lpstr>
      <vt:lpstr>Sample Social Media Posts: Twitter</vt:lpstr>
      <vt:lpstr>Sample Social Media Posts: Twitter</vt:lpstr>
      <vt:lpstr>Sample Social Media Posts: Facebook</vt:lpstr>
      <vt:lpstr>Sample Social Media Posts: Spanish</vt:lpstr>
      <vt:lpstr>VISUAL/ LOGO LIBRARY</vt:lpstr>
      <vt:lpstr>Visual/Logo Library </vt:lpstr>
      <vt:lpstr>PowerPoint Presentation</vt:lpstr>
      <vt:lpstr>PowerPoint Presentation</vt:lpstr>
      <vt:lpstr>RESOURCES </vt:lpstr>
      <vt:lpstr>To watch and sing along to the Pool Safely song video by Laurie Berkner: http://bit.ly/LBPSsong  </vt:lpstr>
      <vt:lpstr>The Adventures of Splish &amp; Splash </vt:lpstr>
      <vt:lpstr>To watch a video featuring Tia Mowry sharing Pool Safely tips: https://www.poolsafely.gov/blog/behind-the-scenes-tia-mowry-urges-families-to-pool-safely-in-new-video/  </vt:lpstr>
      <vt:lpstr>To get a list of customized water safety materials tailored to you: https://www.poolsafely.gov/blog/how-can-we-help-you-save-a-life-introducing-the-new-s-w-i-m-tool/  </vt:lpstr>
      <vt:lpstr>Pool Safely Blog</vt:lpstr>
      <vt:lpstr>Materials Catalog</vt:lpstr>
      <vt:lpstr>CONTACT INFORMATION </vt:lpstr>
      <vt:lpstr>Keep in touch with Pool Safely!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Collaborator Toolkit 2021</dc:title>
  <dc:creator>Julie Walsh</dc:creator>
  <cp:lastModifiedBy>Lauren Hughes</cp:lastModifiedBy>
  <cp:revision>2</cp:revision>
  <dcterms:created xsi:type="dcterms:W3CDTF">2015-07-29T14:06:14Z</dcterms:created>
  <dcterms:modified xsi:type="dcterms:W3CDTF">2021-06-17T21:10:02Z</dcterms:modified>
</cp:coreProperties>
</file>